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906000" type="A4"/>
  <p:notesSz cx="9144000" cy="6858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353"/>
    <p:restoredTop sz="96715"/>
  </p:normalViewPr>
  <p:slideViewPr>
    <p:cSldViewPr snapToGrid="0" snapToObjects="1">
      <p:cViewPr>
        <p:scale>
          <a:sx n="80" d="100"/>
          <a:sy n="80" d="100"/>
        </p:scale>
        <p:origin x="12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73431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17539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81302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2868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10658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28394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01934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9793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31356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18735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00002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0802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mailto:jfrangelp@unex.es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501F2D3-3BE7-B247-98B8-E323BC917BDC}"/>
              </a:ext>
            </a:extLst>
          </p:cNvPr>
          <p:cNvSpPr txBox="1"/>
          <p:nvPr/>
        </p:nvSpPr>
        <p:spPr>
          <a:xfrm>
            <a:off x="127868" y="211015"/>
            <a:ext cx="31153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600" b="1" dirty="0"/>
              <a:t>El ciclo de vida del distrito rural. El caso del porcino en la comarca de la Sierra Suroeste (Extremadura)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0BAF43-FA28-4D42-8C80-AFAD757130F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909" y="211016"/>
            <a:ext cx="3408190" cy="119575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D9778DD-7EF1-0045-9488-FEC7072A1A1F}"/>
              </a:ext>
            </a:extLst>
          </p:cNvPr>
          <p:cNvSpPr txBox="1"/>
          <p:nvPr/>
        </p:nvSpPr>
        <p:spPr>
          <a:xfrm>
            <a:off x="127870" y="1175937"/>
            <a:ext cx="3301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/>
              <a:t>J. Francisco Rangel Preciado– Esteban Cruz Hidalgo – Francisco M. Parejo Moruno </a:t>
            </a:r>
          </a:p>
          <a:p>
            <a:r>
              <a:rPr lang="es-ES_tradnl" sz="1200" dirty="0"/>
              <a:t>Universidad de Extremadura – </a:t>
            </a:r>
            <a:r>
              <a:rPr lang="es-ES_tradnl" sz="1200" dirty="0">
                <a:hlinkClick r:id="rId3"/>
              </a:rPr>
              <a:t>jfrangelp@unex.es</a:t>
            </a:r>
            <a:r>
              <a:rPr lang="es-ES_tradnl" sz="1200" dirty="0"/>
              <a:t> 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708200F-6380-9D41-9AA4-7DC1D050EAE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20" y="9386423"/>
            <a:ext cx="6842334" cy="50878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Cuadro de texto 35">
            <a:extLst>
              <a:ext uri="{FF2B5EF4-FFF2-40B4-BE49-F238E27FC236}">
                <a16:creationId xmlns:a16="http://schemas.microsoft.com/office/drawing/2014/main" id="{74887667-13A0-9B46-B061-4EEB7A41D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753" y="2356335"/>
            <a:ext cx="2253411" cy="2572854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es-ES" sz="1000" dirty="0">
                <a:latin typeface="Arial" panose="020B0604020202020204" pitchFamily="34" charset="0"/>
                <a:ea typeface="Arial" panose="020B0604020202020204" pitchFamily="34" charset="0"/>
              </a:rPr>
              <a:t>1. Conocer la evolución de un distrito rural que integra toda la cadena de valor del porcino.</a:t>
            </a:r>
          </a:p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es-ES" sz="1000" dirty="0">
                <a:latin typeface="Arial" panose="020B0604020202020204" pitchFamily="34" charset="0"/>
                <a:ea typeface="Arial" panose="020B0604020202020204" pitchFamily="34" charset="0"/>
              </a:rPr>
              <a:t>2. Análisis cualitativo – cuantitativo de la </a:t>
            </a:r>
            <a:r>
              <a:rPr lang="es-ES" sz="1000" dirty="0" smtClean="0">
                <a:latin typeface="Arial" panose="020B0604020202020204" pitchFamily="34" charset="0"/>
                <a:ea typeface="Arial" panose="020B0604020202020204" pitchFamily="34" charset="0"/>
              </a:rPr>
              <a:t>formación y desarrollo de la aglomeración empresarial.</a:t>
            </a:r>
            <a:endParaRPr lang="es-ES" sz="10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es-ES" sz="1000" dirty="0">
                <a:latin typeface="Arial" panose="020B0604020202020204" pitchFamily="34" charset="0"/>
                <a:ea typeface="Arial" panose="020B0604020202020204" pitchFamily="34" charset="0"/>
              </a:rPr>
              <a:t>3. Detectar los factores instituciones que favorecen la creación y formación de </a:t>
            </a:r>
            <a:r>
              <a:rPr lang="es-ES" sz="1000" dirty="0" smtClean="0">
                <a:latin typeface="Arial" panose="020B0604020202020204" pitchFamily="34" charset="0"/>
                <a:ea typeface="Arial" panose="020B0604020202020204" pitchFamily="34" charset="0"/>
              </a:rPr>
              <a:t>esta aglomeración empresarial y </a:t>
            </a:r>
            <a:r>
              <a:rPr lang="es-ES" sz="1000" dirty="0">
                <a:latin typeface="Arial" panose="020B0604020202020204" pitchFamily="34" charset="0"/>
                <a:ea typeface="Arial" panose="020B0604020202020204" pitchFamily="34" charset="0"/>
              </a:rPr>
              <a:t>la posible extrapolación a </a:t>
            </a:r>
            <a:r>
              <a:rPr lang="es-ES" sz="1000" dirty="0" smtClean="0">
                <a:latin typeface="Arial" panose="020B0604020202020204" pitchFamily="34" charset="0"/>
                <a:ea typeface="Arial" panose="020B0604020202020204" pitchFamily="34" charset="0"/>
              </a:rPr>
              <a:t>otras similares </a:t>
            </a:r>
            <a:r>
              <a:rPr lang="es-ES" sz="1000" dirty="0">
                <a:latin typeface="Arial" panose="020B0604020202020204" pitchFamily="34" charset="0"/>
                <a:ea typeface="Arial" panose="020B0604020202020204" pitchFamily="34" charset="0"/>
              </a:rPr>
              <a:t>en regiones con baja densidad empresarial.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C3E74BFF-2FAA-244E-B27C-7964D66DC949}"/>
              </a:ext>
            </a:extLst>
          </p:cNvPr>
          <p:cNvSpPr/>
          <p:nvPr/>
        </p:nvSpPr>
        <p:spPr>
          <a:xfrm>
            <a:off x="189754" y="1957388"/>
            <a:ext cx="2253410" cy="27580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 / OBJECTIVES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A060FCC1-C598-E846-9235-A9278356C3D0}"/>
              </a:ext>
            </a:extLst>
          </p:cNvPr>
          <p:cNvSpPr/>
          <p:nvPr/>
        </p:nvSpPr>
        <p:spPr>
          <a:xfrm>
            <a:off x="2756593" y="1957388"/>
            <a:ext cx="3957505" cy="27580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METODOLOGÍA / METHODOLOGY</a:t>
            </a:r>
          </a:p>
        </p:txBody>
      </p:sp>
      <p:sp>
        <p:nvSpPr>
          <p:cNvPr id="30" name="Cuadro de texto 35">
            <a:extLst>
              <a:ext uri="{FF2B5EF4-FFF2-40B4-BE49-F238E27FC236}">
                <a16:creationId xmlns:a16="http://schemas.microsoft.com/office/drawing/2014/main" id="{D555C621-ADC9-9647-9D4F-7E356FCF9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6593" y="2356335"/>
            <a:ext cx="3957505" cy="2572854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ctr">
              <a:spcBef>
                <a:spcPts val="875"/>
              </a:spcBef>
              <a:spcAft>
                <a:spcPts val="0"/>
              </a:spcAft>
            </a:pPr>
            <a:r>
              <a:rPr lang="es-ES" sz="120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Texto / Text</a:t>
            </a:r>
            <a:endParaRPr lang="ca-ES" sz="120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3AAA749A-D7D8-334A-91D4-36BD496391B7}"/>
              </a:ext>
            </a:extLst>
          </p:cNvPr>
          <p:cNvSpPr/>
          <p:nvPr/>
        </p:nvSpPr>
        <p:spPr>
          <a:xfrm>
            <a:off x="127869" y="4978510"/>
            <a:ext cx="3429719" cy="34592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GRÁFICOS Y TABLAS / GRAPHS AND TEXT</a:t>
            </a:r>
          </a:p>
        </p:txBody>
      </p:sp>
      <p:sp>
        <p:nvSpPr>
          <p:cNvPr id="32" name="Cuadro de texto 35">
            <a:extLst>
              <a:ext uri="{FF2B5EF4-FFF2-40B4-BE49-F238E27FC236}">
                <a16:creationId xmlns:a16="http://schemas.microsoft.com/office/drawing/2014/main" id="{C43E94C0-F5B0-A643-8C38-C15036E74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69" y="5457635"/>
            <a:ext cx="3429719" cy="2572854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ctr">
              <a:spcBef>
                <a:spcPts val="875"/>
              </a:spcBef>
              <a:spcAft>
                <a:spcPts val="0"/>
              </a:spcAft>
            </a:pPr>
            <a:r>
              <a:rPr lang="es-E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Texto / Text</a:t>
            </a: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5A6573C0-7AE4-5044-A0F0-75141C751CEF}"/>
              </a:ext>
            </a:extLst>
          </p:cNvPr>
          <p:cNvSpPr/>
          <p:nvPr/>
        </p:nvSpPr>
        <p:spPr>
          <a:xfrm>
            <a:off x="3771900" y="4978510"/>
            <a:ext cx="2942198" cy="34592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/ RESULTS</a:t>
            </a:r>
          </a:p>
        </p:txBody>
      </p:sp>
      <p:sp>
        <p:nvSpPr>
          <p:cNvPr id="34" name="Cuadro de texto 35">
            <a:extLst>
              <a:ext uri="{FF2B5EF4-FFF2-40B4-BE49-F238E27FC236}">
                <a16:creationId xmlns:a16="http://schemas.microsoft.com/office/drawing/2014/main" id="{FC7BE44C-CEDF-0142-85DA-0D001D093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1900" y="5457635"/>
            <a:ext cx="2942198" cy="2572854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71450" marR="3810" indent="-171450" algn="just">
              <a:spcBef>
                <a:spcPts val="875"/>
              </a:spcBef>
              <a:spcAft>
                <a:spcPts val="0"/>
              </a:spcAft>
              <a:buFontTx/>
              <a:buChar char="-"/>
            </a:pPr>
            <a:r>
              <a:rPr lang="es-ES" sz="1000" dirty="0">
                <a:latin typeface="Arial" panose="020B0604020202020204" pitchFamily="34" charset="0"/>
                <a:ea typeface="Arial" panose="020B0604020202020204" pitchFamily="34" charset="0"/>
              </a:rPr>
              <a:t>Fase de madurez de la aglomeración analizada.</a:t>
            </a:r>
            <a:endParaRPr lang="es-ES" sz="1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171450" marR="3810" indent="-171450" algn="just">
              <a:spcBef>
                <a:spcPts val="875"/>
              </a:spcBef>
              <a:spcAft>
                <a:spcPts val="0"/>
              </a:spcAft>
              <a:buFontTx/>
              <a:buChar char="-"/>
            </a:pPr>
            <a:r>
              <a:rPr lang="es-ES" sz="1000" dirty="0">
                <a:latin typeface="Arial" panose="020B0604020202020204" pitchFamily="34" charset="0"/>
                <a:ea typeface="Arial" panose="020B0604020202020204" pitchFamily="34" charset="0"/>
              </a:rPr>
              <a:t>Cumplimiento de los factores enunciados por la literatura para los distritos industriales y clúster, aún analizando toda la cadena de valor (materia prima, industria y comercialización al por mayor).</a:t>
            </a:r>
            <a:endParaRPr lang="es-ES" sz="1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171450" marR="3810" indent="-171450" algn="just">
              <a:spcBef>
                <a:spcPts val="875"/>
              </a:spcBef>
              <a:spcAft>
                <a:spcPts val="0"/>
              </a:spcAft>
              <a:buFontTx/>
              <a:buChar char="-"/>
            </a:pPr>
            <a:r>
              <a:rPr lang="es-ES" sz="1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Especialización local dentro de la comarca en función del producto: </a:t>
            </a:r>
          </a:p>
          <a:p>
            <a:pPr marL="628650" marR="3810" lvl="1" indent="-171450" algn="just">
              <a:spcBef>
                <a:spcPts val="875"/>
              </a:spcBef>
              <a:buFontTx/>
              <a:buChar char="-"/>
            </a:pPr>
            <a:r>
              <a:rPr lang="es-ES" sz="1000" dirty="0">
                <a:latin typeface="Arial" panose="020B0604020202020204" pitchFamily="34" charset="0"/>
                <a:ea typeface="Arial" panose="020B0604020202020204" pitchFamily="34" charset="0"/>
              </a:rPr>
              <a:t>Materia prima: Oliva de la Frontera o Salvatierra de los Barros.</a:t>
            </a:r>
          </a:p>
          <a:p>
            <a:pPr marL="628650" marR="3810" lvl="1" indent="-171450" algn="just">
              <a:spcBef>
                <a:spcPts val="875"/>
              </a:spcBef>
              <a:buFontTx/>
              <a:buChar char="-"/>
            </a:pPr>
            <a:r>
              <a:rPr lang="es-ES" sz="1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Industria: Jerez de los Caballeros, Fregenal de la Sierra o Higuera la Real.</a:t>
            </a:r>
          </a:p>
          <a:p>
            <a:pPr marL="171450" marR="3810" indent="-171450" algn="just">
              <a:spcBef>
                <a:spcPts val="875"/>
              </a:spcBef>
              <a:spcAft>
                <a:spcPts val="0"/>
              </a:spcAft>
              <a:buFontTx/>
              <a:buChar char="-"/>
            </a:pPr>
            <a:r>
              <a:rPr lang="es-ES" sz="1000" dirty="0">
                <a:latin typeface="Arial" panose="020B0604020202020204" pitchFamily="34" charset="0"/>
                <a:ea typeface="Arial" panose="020B0604020202020204" pitchFamily="34" charset="0"/>
              </a:rPr>
              <a:t>Factores institucionales que favorecen la creación de la aglomeración.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EC0834D4-C66C-7640-B5A2-7FBD18EFD9DE}"/>
              </a:ext>
            </a:extLst>
          </p:cNvPr>
          <p:cNvSpPr/>
          <p:nvPr/>
        </p:nvSpPr>
        <p:spPr>
          <a:xfrm>
            <a:off x="127869" y="8183157"/>
            <a:ext cx="3429719" cy="239959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 / CONCLUSIONS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6682FDF2-B296-4644-BD29-08FBD26A8EAB}"/>
              </a:ext>
            </a:extLst>
          </p:cNvPr>
          <p:cNvSpPr/>
          <p:nvPr/>
        </p:nvSpPr>
        <p:spPr>
          <a:xfrm>
            <a:off x="3771902" y="8163690"/>
            <a:ext cx="2942196" cy="204485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REFERENCIAS / REFERENCES</a:t>
            </a:r>
          </a:p>
        </p:txBody>
      </p:sp>
      <p:sp>
        <p:nvSpPr>
          <p:cNvPr id="37" name="Cuadro de texto 35">
            <a:extLst>
              <a:ext uri="{FF2B5EF4-FFF2-40B4-BE49-F238E27FC236}">
                <a16:creationId xmlns:a16="http://schemas.microsoft.com/office/drawing/2014/main" id="{D7DF5759-FFA7-5745-A724-1F1CE74CF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68" y="8556319"/>
            <a:ext cx="3429720" cy="693220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ctr">
              <a:spcBef>
                <a:spcPts val="875"/>
              </a:spcBef>
              <a:spcAft>
                <a:spcPts val="0"/>
              </a:spcAft>
            </a:pPr>
            <a:r>
              <a:rPr lang="es-ES" sz="10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Proceso histórico de formación de la aglomeración en torno a los productos derivados del porcino en Extremadura con influencia  a nivel comarcal y con las características propias de los distritos </a:t>
            </a:r>
            <a:r>
              <a:rPr lang="es-ES" sz="1000" i="1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industriales </a:t>
            </a:r>
            <a:r>
              <a:rPr lang="es-ES" sz="10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y clúster. </a:t>
            </a:r>
            <a:endParaRPr lang="ca-ES" sz="1000" i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8" name="Cuadro de texto 35">
            <a:extLst>
              <a:ext uri="{FF2B5EF4-FFF2-40B4-BE49-F238E27FC236}">
                <a16:creationId xmlns:a16="http://schemas.microsoft.com/office/drawing/2014/main" id="{125D3899-A065-B540-9BC4-B53D9E759E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1901" y="8423117"/>
            <a:ext cx="2942196" cy="693220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Aft>
                <a:spcPts val="0"/>
              </a:spcAft>
            </a:pPr>
            <a:r>
              <a:rPr lang="en-US" sz="850" dirty="0" err="1">
                <a:latin typeface="Arial" panose="020B0604020202020204" pitchFamily="34" charset="0"/>
                <a:ea typeface="Arial" panose="020B0604020202020204" pitchFamily="34" charset="0"/>
              </a:rPr>
              <a:t>Belussi</a:t>
            </a:r>
            <a:r>
              <a:rPr lang="en-US" sz="850" dirty="0">
                <a:latin typeface="Arial" panose="020B0604020202020204" pitchFamily="34" charset="0"/>
                <a:ea typeface="Arial" panose="020B0604020202020204" pitchFamily="34" charset="0"/>
              </a:rPr>
              <a:t>, F. y </a:t>
            </a:r>
            <a:r>
              <a:rPr lang="en-US" sz="850" dirty="0" err="1">
                <a:latin typeface="Arial" panose="020B0604020202020204" pitchFamily="34" charset="0"/>
                <a:ea typeface="Arial" panose="020B0604020202020204" pitchFamily="34" charset="0"/>
              </a:rPr>
              <a:t>Sedita</a:t>
            </a:r>
            <a:r>
              <a:rPr lang="en-US" sz="850" dirty="0">
                <a:latin typeface="Arial" panose="020B0604020202020204" pitchFamily="34" charset="0"/>
                <a:ea typeface="Arial" panose="020B0604020202020204" pitchFamily="34" charset="0"/>
              </a:rPr>
              <a:t>, S. R. (2009). “Life Cycle vs. Multiple Path Dependency in Industrial </a:t>
            </a:r>
            <a:r>
              <a:rPr lang="en-US" sz="850" dirty="0" err="1">
                <a:latin typeface="Arial" panose="020B0604020202020204" pitchFamily="34" charset="0"/>
                <a:ea typeface="Arial" panose="020B0604020202020204" pitchFamily="34" charset="0"/>
              </a:rPr>
              <a:t>Districts”.</a:t>
            </a:r>
            <a:r>
              <a:rPr lang="en-US" sz="850" i="1" dirty="0" err="1">
                <a:latin typeface="Arial" panose="020B0604020202020204" pitchFamily="34" charset="0"/>
                <a:ea typeface="Arial" panose="020B0604020202020204" pitchFamily="34" charset="0"/>
              </a:rPr>
              <a:t>European</a:t>
            </a:r>
            <a:r>
              <a:rPr lang="en-US" sz="850" i="1" dirty="0">
                <a:latin typeface="Arial" panose="020B0604020202020204" pitchFamily="34" charset="0"/>
                <a:ea typeface="Arial" panose="020B0604020202020204" pitchFamily="34" charset="0"/>
              </a:rPr>
              <a:t> Planning Studies</a:t>
            </a:r>
            <a:r>
              <a:rPr lang="en-US" sz="850" dirty="0">
                <a:latin typeface="Arial" panose="020B0604020202020204" pitchFamily="34" charset="0"/>
                <a:ea typeface="Arial" panose="020B0604020202020204" pitchFamily="34" charset="0"/>
              </a:rPr>
              <a:t>, 17(4):</a:t>
            </a:r>
            <a:r>
              <a:rPr lang="en-US" sz="850" dirty="0" smtClean="0">
                <a:latin typeface="Arial" panose="020B0604020202020204" pitchFamily="34" charset="0"/>
                <a:ea typeface="Arial" panose="020B0604020202020204" pitchFamily="34" charset="0"/>
              </a:rPr>
              <a:t>505-528.</a:t>
            </a:r>
            <a:endParaRPr lang="ca-ES" sz="850" dirty="0" smtClean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3810" algn="just">
              <a:spcAft>
                <a:spcPts val="0"/>
              </a:spcAft>
            </a:pPr>
            <a:r>
              <a:rPr lang="ca-ES" sz="850" dirty="0" err="1" smtClean="0">
                <a:latin typeface="Arial" panose="020B0604020202020204" pitchFamily="34" charset="0"/>
                <a:ea typeface="Arial" panose="020B0604020202020204" pitchFamily="34" charset="0"/>
              </a:rPr>
              <a:t>Elola</a:t>
            </a:r>
            <a:r>
              <a:rPr lang="ca-ES" sz="850" dirty="0" smtClean="0">
                <a:latin typeface="Arial" panose="020B0604020202020204" pitchFamily="34" charset="0"/>
                <a:ea typeface="Arial" panose="020B0604020202020204" pitchFamily="34" charset="0"/>
              </a:rPr>
              <a:t>, A., </a:t>
            </a:r>
            <a:r>
              <a:rPr lang="ca-ES" sz="850" dirty="0" err="1" smtClean="0">
                <a:latin typeface="Arial" panose="020B0604020202020204" pitchFamily="34" charset="0"/>
                <a:ea typeface="Arial" panose="020B0604020202020204" pitchFamily="34" charset="0"/>
              </a:rPr>
              <a:t>Valdaliso</a:t>
            </a:r>
            <a:r>
              <a:rPr lang="ca-ES" sz="850" dirty="0" smtClean="0">
                <a:latin typeface="Arial" panose="020B0604020202020204" pitchFamily="34" charset="0"/>
                <a:ea typeface="Arial" panose="020B0604020202020204" pitchFamily="34" charset="0"/>
              </a:rPr>
              <a:t>, J. M., López, S. M. y </a:t>
            </a:r>
            <a:r>
              <a:rPr lang="ca-ES" sz="850" dirty="0" err="1" smtClean="0">
                <a:latin typeface="Arial" panose="020B0604020202020204" pitchFamily="34" charset="0"/>
                <a:ea typeface="Arial" panose="020B0604020202020204" pitchFamily="34" charset="0"/>
              </a:rPr>
              <a:t>Aranguren</a:t>
            </a:r>
            <a:r>
              <a:rPr lang="ca-ES" sz="850" dirty="0" smtClean="0">
                <a:latin typeface="Arial" panose="020B0604020202020204" pitchFamily="34" charset="0"/>
                <a:ea typeface="Arial" panose="020B0604020202020204" pitchFamily="34" charset="0"/>
              </a:rPr>
              <a:t>, M. J. (2012). “</a:t>
            </a:r>
            <a:r>
              <a:rPr lang="ca-ES" sz="850" dirty="0" err="1" smtClean="0">
                <a:latin typeface="Arial" panose="020B0604020202020204" pitchFamily="34" charset="0"/>
                <a:ea typeface="Arial" panose="020B0604020202020204" pitchFamily="34" charset="0"/>
              </a:rPr>
              <a:t>Cluster</a:t>
            </a:r>
            <a:r>
              <a:rPr lang="ca-ES" sz="850" dirty="0" smtClean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a-ES" sz="850" dirty="0" err="1" smtClean="0">
                <a:latin typeface="Arial" panose="020B0604020202020204" pitchFamily="34" charset="0"/>
                <a:ea typeface="Arial" panose="020B0604020202020204" pitchFamily="34" charset="0"/>
              </a:rPr>
              <a:t>Life</a:t>
            </a:r>
            <a:r>
              <a:rPr lang="ca-ES" sz="850" dirty="0" smtClean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a-ES" sz="850" dirty="0" err="1" smtClean="0">
                <a:latin typeface="Arial" panose="020B0604020202020204" pitchFamily="34" charset="0"/>
                <a:ea typeface="Arial" panose="020B0604020202020204" pitchFamily="34" charset="0"/>
              </a:rPr>
              <a:t>Cycles</a:t>
            </a:r>
            <a:r>
              <a:rPr lang="ca-ES" sz="850" dirty="0" smtClean="0">
                <a:latin typeface="Arial" panose="020B0604020202020204" pitchFamily="34" charset="0"/>
                <a:ea typeface="Arial" panose="020B0604020202020204" pitchFamily="34" charset="0"/>
              </a:rPr>
              <a:t>, </a:t>
            </a:r>
            <a:r>
              <a:rPr lang="ca-ES" sz="850" dirty="0" err="1" smtClean="0">
                <a:latin typeface="Arial" panose="020B0604020202020204" pitchFamily="34" charset="0"/>
                <a:ea typeface="Arial" panose="020B0604020202020204" pitchFamily="34" charset="0"/>
              </a:rPr>
              <a:t>Path</a:t>
            </a:r>
            <a:r>
              <a:rPr lang="ca-ES" sz="850" dirty="0" smtClean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a-ES" sz="850" dirty="0" err="1" smtClean="0">
                <a:latin typeface="Arial" panose="020B0604020202020204" pitchFamily="34" charset="0"/>
                <a:ea typeface="Arial" panose="020B0604020202020204" pitchFamily="34" charset="0"/>
              </a:rPr>
              <a:t>Dependency</a:t>
            </a:r>
            <a:r>
              <a:rPr lang="ca-ES" sz="850" dirty="0" smtClean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a-ES" sz="850" dirty="0" err="1" smtClean="0">
                <a:latin typeface="Arial" panose="020B0604020202020204" pitchFamily="34" charset="0"/>
                <a:ea typeface="Arial" panose="020B0604020202020204" pitchFamily="34" charset="0"/>
              </a:rPr>
              <a:t>and</a:t>
            </a:r>
            <a:r>
              <a:rPr lang="ca-ES" sz="850" dirty="0" smtClean="0">
                <a:latin typeface="Arial" panose="020B0604020202020204" pitchFamily="34" charset="0"/>
                <a:ea typeface="Arial" panose="020B0604020202020204" pitchFamily="34" charset="0"/>
              </a:rPr>
              <a:t> Regional </a:t>
            </a:r>
            <a:r>
              <a:rPr lang="ca-ES" sz="850" dirty="0" err="1" smtClean="0">
                <a:latin typeface="Arial" panose="020B0604020202020204" pitchFamily="34" charset="0"/>
                <a:ea typeface="Arial" panose="020B0604020202020204" pitchFamily="34" charset="0"/>
              </a:rPr>
              <a:t>Economic</a:t>
            </a:r>
            <a:r>
              <a:rPr lang="ca-ES" sz="850" dirty="0" smtClean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a-ES" sz="850" dirty="0" err="1" smtClean="0">
                <a:latin typeface="Arial" panose="020B0604020202020204" pitchFamily="34" charset="0"/>
                <a:ea typeface="Arial" panose="020B0604020202020204" pitchFamily="34" charset="0"/>
              </a:rPr>
              <a:t>Development</a:t>
            </a:r>
            <a:r>
              <a:rPr lang="ca-ES" sz="850" dirty="0" smtClean="0">
                <a:latin typeface="Arial" panose="020B0604020202020204" pitchFamily="34" charset="0"/>
                <a:ea typeface="Arial" panose="020B0604020202020204" pitchFamily="34" charset="0"/>
              </a:rPr>
              <a:t>: </a:t>
            </a:r>
            <a:r>
              <a:rPr lang="ca-ES" sz="850" dirty="0" err="1" smtClean="0">
                <a:latin typeface="Arial" panose="020B0604020202020204" pitchFamily="34" charset="0"/>
                <a:ea typeface="Arial" panose="020B0604020202020204" pitchFamily="34" charset="0"/>
              </a:rPr>
              <a:t>Insights</a:t>
            </a:r>
            <a:r>
              <a:rPr lang="ca-ES" sz="850" dirty="0" smtClean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a-ES" sz="850" dirty="0" err="1" smtClean="0">
                <a:latin typeface="Arial" panose="020B0604020202020204" pitchFamily="34" charset="0"/>
                <a:ea typeface="Arial" panose="020B0604020202020204" pitchFamily="34" charset="0"/>
              </a:rPr>
              <a:t>from</a:t>
            </a:r>
            <a:r>
              <a:rPr lang="ca-ES" sz="850" dirty="0" smtClean="0">
                <a:latin typeface="Arial" panose="020B0604020202020204" pitchFamily="34" charset="0"/>
                <a:ea typeface="Arial" panose="020B0604020202020204" pitchFamily="34" charset="0"/>
              </a:rPr>
              <a:t> a Meta-</a:t>
            </a:r>
            <a:r>
              <a:rPr lang="ca-ES" sz="850" dirty="0" err="1" smtClean="0">
                <a:latin typeface="Arial" panose="020B0604020202020204" pitchFamily="34" charset="0"/>
                <a:ea typeface="Arial" panose="020B0604020202020204" pitchFamily="34" charset="0"/>
              </a:rPr>
              <a:t>Study</a:t>
            </a:r>
            <a:r>
              <a:rPr lang="ca-ES" sz="850" dirty="0" smtClean="0">
                <a:latin typeface="Arial" panose="020B0604020202020204" pitchFamily="34" charset="0"/>
                <a:ea typeface="Arial" panose="020B0604020202020204" pitchFamily="34" charset="0"/>
              </a:rPr>
              <a:t> on </a:t>
            </a:r>
            <a:r>
              <a:rPr lang="ca-ES" sz="850" dirty="0" err="1" smtClean="0">
                <a:latin typeface="Arial" panose="020B0604020202020204" pitchFamily="34" charset="0"/>
                <a:ea typeface="Arial" panose="020B0604020202020204" pitchFamily="34" charset="0"/>
              </a:rPr>
              <a:t>Basque</a:t>
            </a:r>
            <a:r>
              <a:rPr lang="ca-ES" sz="850" dirty="0" smtClean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a-ES" sz="850" dirty="0" err="1" smtClean="0">
                <a:latin typeface="Arial" panose="020B0604020202020204" pitchFamily="34" charset="0"/>
                <a:ea typeface="Arial" panose="020B0604020202020204" pitchFamily="34" charset="0"/>
              </a:rPr>
              <a:t>Clusters</a:t>
            </a:r>
            <a:r>
              <a:rPr lang="ca-ES" sz="850" dirty="0" smtClean="0">
                <a:latin typeface="Arial" panose="020B0604020202020204" pitchFamily="34" charset="0"/>
                <a:ea typeface="Arial" panose="020B0604020202020204" pitchFamily="34" charset="0"/>
              </a:rPr>
              <a:t>”. </a:t>
            </a:r>
            <a:r>
              <a:rPr lang="ca-ES" sz="850" i="1" dirty="0" err="1" smtClean="0">
                <a:latin typeface="Arial" panose="020B0604020202020204" pitchFamily="34" charset="0"/>
                <a:ea typeface="Arial" panose="020B0604020202020204" pitchFamily="34" charset="0"/>
              </a:rPr>
              <a:t>European</a:t>
            </a:r>
            <a:r>
              <a:rPr lang="ca-ES" sz="850" i="1" dirty="0" smtClean="0">
                <a:latin typeface="Arial" panose="020B0604020202020204" pitchFamily="34" charset="0"/>
                <a:ea typeface="Arial" panose="020B0604020202020204" pitchFamily="34" charset="0"/>
              </a:rPr>
              <a:t> Planning </a:t>
            </a:r>
            <a:r>
              <a:rPr lang="ca-ES" sz="850" i="1" dirty="0" err="1" smtClean="0">
                <a:latin typeface="Arial" panose="020B0604020202020204" pitchFamily="34" charset="0"/>
                <a:ea typeface="Arial" panose="020B0604020202020204" pitchFamily="34" charset="0"/>
              </a:rPr>
              <a:t>Studies</a:t>
            </a:r>
            <a:r>
              <a:rPr lang="ca-ES" sz="850" dirty="0" smtClean="0">
                <a:latin typeface="Arial" panose="020B0604020202020204" pitchFamily="34" charset="0"/>
                <a:ea typeface="Arial" panose="020B0604020202020204" pitchFamily="34" charset="0"/>
              </a:rPr>
              <a:t>, 20(2):257-279.</a:t>
            </a:r>
          </a:p>
          <a:p>
            <a:pPr marR="3810" algn="just">
              <a:spcBef>
                <a:spcPts val="875"/>
              </a:spcBef>
              <a:spcAft>
                <a:spcPts val="0"/>
              </a:spcAft>
            </a:pPr>
            <a:endParaRPr lang="ca-ES" sz="85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AA646E7-C4B4-465B-A5FA-7FB761A2C6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6593" y="2348095"/>
            <a:ext cx="3957506" cy="257285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4C450F-DDD3-4B5D-814F-646851EDE3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9214" y="5477103"/>
            <a:ext cx="1531092" cy="84745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77DBAFF-3F9E-461A-A440-606DBC2E68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120" y="5347013"/>
            <a:ext cx="2190750" cy="1877785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D62EACA-7DA5-46BC-B740-81185E74F2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90650" y="7049847"/>
            <a:ext cx="2181250" cy="103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0019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</TotalTime>
  <Words>348</Words>
  <Application>Microsoft Office PowerPoint</Application>
  <PresentationFormat>A4 (210 x 297 mm)</PresentationFormat>
  <Paragraphs>23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pauinsan@alumni.uv.es</dc:creator>
  <cp:lastModifiedBy>Esteban Cruz Hidalgo</cp:lastModifiedBy>
  <cp:revision>14</cp:revision>
  <dcterms:created xsi:type="dcterms:W3CDTF">2020-10-20T10:11:47Z</dcterms:created>
  <dcterms:modified xsi:type="dcterms:W3CDTF">2020-11-16T21:26:14Z</dcterms:modified>
</cp:coreProperties>
</file>