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6858000" cy="9906000" type="A4"/>
  <p:notesSz cx="9144000" cy="6858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98" autoAdjust="0"/>
    <p:restoredTop sz="96715"/>
  </p:normalViewPr>
  <p:slideViewPr>
    <p:cSldViewPr snapToGrid="0" snapToObjects="1">
      <p:cViewPr varScale="1">
        <p:scale>
          <a:sx n="52" d="100"/>
          <a:sy n="52" d="100"/>
        </p:scale>
        <p:origin x="250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427343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17539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81302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442868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21065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328394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472381" y="3618442"/>
            <a:ext cx="2901255" cy="5322183"/>
          </a:xfrm>
        </p:spPr>
        <p:txBody>
          <a:body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3471863" y="3618442"/>
            <a:ext cx="2915543" cy="5322183"/>
          </a:xfrm>
        </p:spPr>
        <p:txBody>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1501934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59793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931356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118735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16/11/2020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80000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4AE2A95-667A-0741-8BF5-6CAC44F5EFBC}" type="datetimeFigureOut">
              <a:rPr lang="es-ES_tradnl" smtClean="0"/>
              <a:t>16/11/2020</a:t>
            </a:fld>
            <a:endParaRPr lang="es-ES_tradnl"/>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0408027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hyperlink" Target="mailto:delrefugio.lopez@acad&#233;micos.udg.mx" TargetMode="External"/><Relationship Id="rId7" Type="http://schemas.openxmlformats.org/officeDocument/2006/relationships/hyperlink" Target="https://www.ilo.org/americas/publicaciones/WCMS_530327/lang--es/index.htm"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hyperlink" Target="mailto:saragarcia@profesores.valles.udg.mx" TargetMode="External"/><Relationship Id="rId10" Type="http://schemas.openxmlformats.org/officeDocument/2006/relationships/image" Target="../media/image5.png"/><Relationship Id="rId4" Type="http://schemas.openxmlformats.org/officeDocument/2006/relationships/hyperlink" Target="mailto:adriana.rlopez@academicos.udg.mx" TargetMode="External"/><Relationship Id="rId9"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0501F2D3-3BE7-B247-98B8-E323BC917BDC}"/>
              </a:ext>
            </a:extLst>
          </p:cNvPr>
          <p:cNvSpPr txBox="1"/>
          <p:nvPr/>
        </p:nvSpPr>
        <p:spPr>
          <a:xfrm>
            <a:off x="127870" y="119590"/>
            <a:ext cx="3178039" cy="1015663"/>
          </a:xfrm>
          <a:prstGeom prst="rect">
            <a:avLst/>
          </a:prstGeom>
          <a:noFill/>
        </p:spPr>
        <p:txBody>
          <a:bodyPr wrap="square" rtlCol="0">
            <a:spAutoFit/>
          </a:bodyPr>
          <a:lstStyle/>
          <a:p>
            <a:pPr algn="just"/>
            <a:r>
              <a:rPr lang="es-ES" sz="1500" b="1" dirty="0" smtClean="0"/>
              <a:t>DESIGUALDAD </a:t>
            </a:r>
            <a:r>
              <a:rPr lang="es-ES" sz="1500" b="1" dirty="0" smtClean="0"/>
              <a:t>DE LAS CONDICIONES </a:t>
            </a:r>
            <a:r>
              <a:rPr lang="es-ES" sz="1500" b="1" dirty="0" smtClean="0"/>
              <a:t> DEL </a:t>
            </a:r>
            <a:r>
              <a:rPr lang="es-ES" sz="1500" b="1" dirty="0" smtClean="0"/>
              <a:t>TRABAJO DEL </a:t>
            </a:r>
            <a:r>
              <a:rPr lang="es-ES" sz="1500" b="1" dirty="0" smtClean="0"/>
              <a:t>CAMPO </a:t>
            </a:r>
            <a:r>
              <a:rPr lang="es-ES" sz="1500" b="1" dirty="0" smtClean="0"/>
              <a:t>Y ACOSO LABORAL, </a:t>
            </a:r>
            <a:r>
              <a:rPr lang="es-ES" sz="1500" b="1" dirty="0" smtClean="0"/>
              <a:t>REGIÓN </a:t>
            </a:r>
            <a:r>
              <a:rPr lang="es-ES" sz="1500" b="1" dirty="0" smtClean="0"/>
              <a:t>VALLES DEL ESTADO DE JALISCO</a:t>
            </a:r>
            <a:endParaRPr lang="es-MX" sz="1500" dirty="0"/>
          </a:p>
        </p:txBody>
      </p:sp>
      <p:pic>
        <p:nvPicPr>
          <p:cNvPr id="6" name="Imagen 5">
            <a:extLst>
              <a:ext uri="{FF2B5EF4-FFF2-40B4-BE49-F238E27FC236}">
                <a16:creationId xmlns="" xmlns:a16="http://schemas.microsoft.com/office/drawing/2014/main" id="{F80BAF43-FA28-4D42-8C80-AFAD757130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305909" y="211016"/>
            <a:ext cx="3408190" cy="1195754"/>
          </a:xfrm>
          <a:prstGeom prst="rect">
            <a:avLst/>
          </a:prstGeom>
          <a:noFill/>
          <a:ln>
            <a:noFill/>
          </a:ln>
        </p:spPr>
      </p:pic>
      <p:sp>
        <p:nvSpPr>
          <p:cNvPr id="7" name="CuadroTexto 6">
            <a:extLst>
              <a:ext uri="{FF2B5EF4-FFF2-40B4-BE49-F238E27FC236}">
                <a16:creationId xmlns="" xmlns:a16="http://schemas.microsoft.com/office/drawing/2014/main" id="{3D9778DD-7EF1-0045-9488-FEC7072A1A1F}"/>
              </a:ext>
            </a:extLst>
          </p:cNvPr>
          <p:cNvSpPr txBox="1"/>
          <p:nvPr/>
        </p:nvSpPr>
        <p:spPr>
          <a:xfrm>
            <a:off x="127870" y="1121867"/>
            <a:ext cx="6183103" cy="707886"/>
          </a:xfrm>
          <a:prstGeom prst="rect">
            <a:avLst/>
          </a:prstGeom>
          <a:noFill/>
        </p:spPr>
        <p:txBody>
          <a:bodyPr wrap="none" rtlCol="0">
            <a:spAutoFit/>
          </a:bodyPr>
          <a:lstStyle/>
          <a:p>
            <a:r>
              <a:rPr lang="es-ES" sz="1000" i="1" dirty="0"/>
              <a:t>Autores / </a:t>
            </a:r>
            <a:r>
              <a:rPr lang="es-ES" sz="1000" i="1" dirty="0" err="1"/>
              <a:t>Authors</a:t>
            </a:r>
            <a:r>
              <a:rPr lang="es-ES" sz="1000" i="1" dirty="0"/>
              <a:t> Ma. Del Refugio López Palomar</a:t>
            </a:r>
            <a:r>
              <a:rPr lang="es-ES" sz="1000" i="1" dirty="0" smtClean="0"/>
              <a:t>,</a:t>
            </a:r>
          </a:p>
          <a:p>
            <a:r>
              <a:rPr lang="es-ES" sz="1000" i="1" dirty="0" smtClean="0"/>
              <a:t>Adriana </a:t>
            </a:r>
            <a:r>
              <a:rPr lang="es-ES" sz="1000" i="1" dirty="0"/>
              <a:t>Rodríguez López, Sara Adriana García Cueva.</a:t>
            </a:r>
            <a:endParaRPr lang="es-MX" sz="1000" dirty="0"/>
          </a:p>
          <a:p>
            <a:r>
              <a:rPr lang="es-ES" sz="1000" dirty="0"/>
              <a:t>Filiación: Universidad de Guadalajara. Centro Universitario de los Valles </a:t>
            </a:r>
            <a:endParaRPr lang="es-MX" sz="1000" dirty="0"/>
          </a:p>
          <a:p>
            <a:r>
              <a:rPr lang="es-ES" sz="1000" dirty="0" smtClean="0"/>
              <a:t>Mail: </a:t>
            </a:r>
            <a:r>
              <a:rPr lang="es-ES" sz="1000" dirty="0" smtClean="0">
                <a:hlinkClick r:id="rId3"/>
              </a:rPr>
              <a:t>delrefugio.lopez@academicos.udg.mx</a:t>
            </a:r>
            <a:r>
              <a:rPr lang="es-ES" sz="1000" dirty="0"/>
              <a:t>;</a:t>
            </a:r>
            <a:r>
              <a:rPr lang="es-ES" sz="1000" dirty="0" smtClean="0"/>
              <a:t> </a:t>
            </a:r>
            <a:r>
              <a:rPr lang="es-ES" sz="1000" u="sng" dirty="0">
                <a:solidFill>
                  <a:schemeClr val="accent1"/>
                </a:solidFill>
                <a:hlinkClick r:id="rId4"/>
              </a:rPr>
              <a:t>adriana.rlopez@academicos.udg.mx</a:t>
            </a:r>
            <a:r>
              <a:rPr lang="es-ES" sz="1000" u="sng" dirty="0">
                <a:solidFill>
                  <a:schemeClr val="accent1"/>
                </a:solidFill>
              </a:rPr>
              <a:t>; </a:t>
            </a:r>
            <a:r>
              <a:rPr lang="es-ES" sz="1000" u="sng" dirty="0">
                <a:solidFill>
                  <a:schemeClr val="accent1"/>
                </a:solidFill>
                <a:hlinkClick r:id="rId5"/>
              </a:rPr>
              <a:t>sara.garcia@</a:t>
            </a:r>
            <a:r>
              <a:rPr lang="es-ES" sz="1000" u="sng" dirty="0">
                <a:solidFill>
                  <a:schemeClr val="accent1"/>
                </a:solidFill>
              </a:rPr>
              <a:t>academicos.udg.mx</a:t>
            </a:r>
            <a:endParaRPr lang="es-MX" sz="1000" u="sng" dirty="0">
              <a:solidFill>
                <a:schemeClr val="accent1"/>
              </a:solidFill>
            </a:endParaRPr>
          </a:p>
        </p:txBody>
      </p:sp>
      <p:pic>
        <p:nvPicPr>
          <p:cNvPr id="14" name="Imagen 13">
            <a:extLst>
              <a:ext uri="{FF2B5EF4-FFF2-40B4-BE49-F238E27FC236}">
                <a16:creationId xmlns="" xmlns:a16="http://schemas.microsoft.com/office/drawing/2014/main" id="{E708200F-6380-9D41-9AA4-7DC1D050EAE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5666" y="9397218"/>
            <a:ext cx="6842334" cy="508782"/>
          </a:xfrm>
          <a:prstGeom prst="rect">
            <a:avLst/>
          </a:prstGeom>
          <a:noFill/>
          <a:ln>
            <a:noFill/>
          </a:ln>
        </p:spPr>
      </p:pic>
      <p:sp>
        <p:nvSpPr>
          <p:cNvPr id="27" name="Cuadro de texto 35">
            <a:extLst>
              <a:ext uri="{FF2B5EF4-FFF2-40B4-BE49-F238E27FC236}">
                <a16:creationId xmlns="" xmlns:a16="http://schemas.microsoft.com/office/drawing/2014/main" id="{74887667-13A0-9B46-B061-4EEB7A41DE4B}"/>
              </a:ext>
            </a:extLst>
          </p:cNvPr>
          <p:cNvSpPr txBox="1">
            <a:spLocks noChangeArrowheads="1"/>
          </p:cNvSpPr>
          <p:nvPr/>
        </p:nvSpPr>
        <p:spPr bwMode="auto">
          <a:xfrm>
            <a:off x="189754" y="2306757"/>
            <a:ext cx="2253411" cy="2008071"/>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pPr>
            <a:r>
              <a:rPr lang="es-MX" sz="1000" dirty="0"/>
              <a:t>Evidenciar la desigualdad de las condiciones de los trabajadores del campo y determinar la prevalencia del acoso en el trabajo</a:t>
            </a:r>
            <a:r>
              <a:rPr lang="es-MX" sz="1000" dirty="0" smtClean="0"/>
              <a:t>.</a:t>
            </a:r>
          </a:p>
          <a:p>
            <a:pPr marR="3810" algn="ctr">
              <a:spcBef>
                <a:spcPts val="875"/>
              </a:spcBef>
              <a:spcAft>
                <a:spcPts val="0"/>
              </a:spcAft>
            </a:pPr>
            <a:endParaRPr lang="ca-ES" sz="1200" dirty="0">
              <a:effectLst/>
              <a:latin typeface="Arial" panose="020B0604020202020204" pitchFamily="34" charset="0"/>
              <a:ea typeface="Arial" panose="020B0604020202020204" pitchFamily="34" charset="0"/>
            </a:endParaRPr>
          </a:p>
        </p:txBody>
      </p:sp>
      <p:sp>
        <p:nvSpPr>
          <p:cNvPr id="28" name="Rectángulo 27">
            <a:extLst>
              <a:ext uri="{FF2B5EF4-FFF2-40B4-BE49-F238E27FC236}">
                <a16:creationId xmlns="" xmlns:a16="http://schemas.microsoft.com/office/drawing/2014/main" id="{C3E74BFF-2FAA-244E-B27C-7964D66DC949}"/>
              </a:ext>
            </a:extLst>
          </p:cNvPr>
          <p:cNvSpPr/>
          <p:nvPr/>
        </p:nvSpPr>
        <p:spPr>
          <a:xfrm>
            <a:off x="189754" y="1957388"/>
            <a:ext cx="2253410" cy="275804"/>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OBJETIVOS / OBJECTIVES</a:t>
            </a:r>
          </a:p>
        </p:txBody>
      </p:sp>
      <p:sp>
        <p:nvSpPr>
          <p:cNvPr id="29" name="Rectángulo 28">
            <a:extLst>
              <a:ext uri="{FF2B5EF4-FFF2-40B4-BE49-F238E27FC236}">
                <a16:creationId xmlns="" xmlns:a16="http://schemas.microsoft.com/office/drawing/2014/main" id="{A060FCC1-C598-E846-9235-A9278356C3D0}"/>
              </a:ext>
            </a:extLst>
          </p:cNvPr>
          <p:cNvSpPr/>
          <p:nvPr/>
        </p:nvSpPr>
        <p:spPr>
          <a:xfrm>
            <a:off x="2756593" y="1957388"/>
            <a:ext cx="3957505" cy="275804"/>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METODOLOGÍA / METHODOLOGY</a:t>
            </a:r>
          </a:p>
        </p:txBody>
      </p:sp>
      <p:sp>
        <p:nvSpPr>
          <p:cNvPr id="30" name="Cuadro de texto 35">
            <a:extLst>
              <a:ext uri="{FF2B5EF4-FFF2-40B4-BE49-F238E27FC236}">
                <a16:creationId xmlns="" xmlns:a16="http://schemas.microsoft.com/office/drawing/2014/main" id="{D555C621-ADC9-9647-9D4F-7E356FCF936B}"/>
              </a:ext>
            </a:extLst>
          </p:cNvPr>
          <p:cNvSpPr txBox="1">
            <a:spLocks noChangeArrowheads="1"/>
          </p:cNvSpPr>
          <p:nvPr/>
        </p:nvSpPr>
        <p:spPr bwMode="auto">
          <a:xfrm>
            <a:off x="2756593" y="2356336"/>
            <a:ext cx="3957505" cy="1958494"/>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algn="just"/>
            <a:r>
              <a:rPr lang="es-ES" sz="1000" dirty="0"/>
              <a:t>Se </a:t>
            </a:r>
            <a:r>
              <a:rPr lang="es-MX" sz="1000" dirty="0"/>
              <a:t>trató de un estudio no experimental, descriptivo y diagnóstico de prevalencias, transversal de acuerdo a Hernández, Fernández y Baptista (2010). El universo y población de estudio se integra con 52 jornaleros no dueños de la tenencia de la tierra, que realizan actividades propias del cultivo de maíz de temporal, en un municipio urbano pequeño, perteneciente a la región Valles del estado de Jalisco, México. </a:t>
            </a:r>
          </a:p>
          <a:p>
            <a:pPr algn="just"/>
            <a:r>
              <a:rPr lang="es-MX" sz="1000" dirty="0"/>
              <a:t>Instrumentos: Se aplicaron dos encuesta, la primera de datos sociodemográficos y labores, así como el Inventario de Violencia y Acoso Psicológico en el Trabajo (IVAPT-PANDO), </a:t>
            </a:r>
            <a:r>
              <a:rPr lang="es-ES" sz="1000" dirty="0"/>
              <a:t>la escala se compone de 22 reactivos que plantean aseveraciones sobre algún elemento constituyente del acoso, a su persona, que pueden ser desencadenantes de situaciones de conflicto, violencia y acoso psicológico en el trabajo (Pando, Aranda, Preciado y Salazar 2006).</a:t>
            </a:r>
            <a:endParaRPr lang="es-MX" sz="1000" dirty="0"/>
          </a:p>
          <a:p>
            <a:pPr marR="3810" algn="ctr">
              <a:spcBef>
                <a:spcPts val="875"/>
              </a:spcBef>
              <a:spcAft>
                <a:spcPts val="0"/>
              </a:spcAft>
            </a:pPr>
            <a:endParaRPr lang="ca-ES" sz="1200" dirty="0">
              <a:effectLst/>
              <a:latin typeface="Arial" panose="020B0604020202020204" pitchFamily="34" charset="0"/>
              <a:ea typeface="Arial" panose="020B0604020202020204" pitchFamily="34" charset="0"/>
            </a:endParaRPr>
          </a:p>
        </p:txBody>
      </p:sp>
      <p:sp>
        <p:nvSpPr>
          <p:cNvPr id="31" name="Rectángulo 30">
            <a:extLst>
              <a:ext uri="{FF2B5EF4-FFF2-40B4-BE49-F238E27FC236}">
                <a16:creationId xmlns="" xmlns:a16="http://schemas.microsoft.com/office/drawing/2014/main" id="{3AAA749A-D7D8-334A-91D4-36BD496391B7}"/>
              </a:ext>
            </a:extLst>
          </p:cNvPr>
          <p:cNvSpPr/>
          <p:nvPr/>
        </p:nvSpPr>
        <p:spPr>
          <a:xfrm>
            <a:off x="189754" y="4412011"/>
            <a:ext cx="3429719" cy="345924"/>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GRÁFICOS Y TABLAS / GRAPHS AND TEXT</a:t>
            </a:r>
          </a:p>
        </p:txBody>
      </p:sp>
      <p:sp>
        <p:nvSpPr>
          <p:cNvPr id="32" name="Cuadro de texto 35">
            <a:extLst>
              <a:ext uri="{FF2B5EF4-FFF2-40B4-BE49-F238E27FC236}">
                <a16:creationId xmlns="" xmlns:a16="http://schemas.microsoft.com/office/drawing/2014/main" id="{C43E94C0-F5B0-A643-8C38-C15036E74B3F}"/>
              </a:ext>
            </a:extLst>
          </p:cNvPr>
          <p:cNvSpPr txBox="1">
            <a:spLocks noChangeArrowheads="1"/>
          </p:cNvSpPr>
          <p:nvPr/>
        </p:nvSpPr>
        <p:spPr bwMode="auto">
          <a:xfrm>
            <a:off x="189754" y="4843992"/>
            <a:ext cx="3429719" cy="3229086"/>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ctr">
              <a:spcBef>
                <a:spcPts val="875"/>
              </a:spcBef>
              <a:spcAft>
                <a:spcPts val="0"/>
              </a:spcAft>
            </a:pPr>
            <a:endParaRPr lang="ca-ES" sz="1200" dirty="0">
              <a:effectLst/>
              <a:latin typeface="Arial" panose="020B0604020202020204" pitchFamily="34" charset="0"/>
              <a:ea typeface="Arial" panose="020B0604020202020204" pitchFamily="34" charset="0"/>
            </a:endParaRPr>
          </a:p>
        </p:txBody>
      </p:sp>
      <p:sp>
        <p:nvSpPr>
          <p:cNvPr id="33" name="Rectángulo 32">
            <a:extLst>
              <a:ext uri="{FF2B5EF4-FFF2-40B4-BE49-F238E27FC236}">
                <a16:creationId xmlns="" xmlns:a16="http://schemas.microsoft.com/office/drawing/2014/main" id="{5A6573C0-7AE4-5044-A0F0-75141C751CEF}"/>
              </a:ext>
            </a:extLst>
          </p:cNvPr>
          <p:cNvSpPr/>
          <p:nvPr/>
        </p:nvSpPr>
        <p:spPr>
          <a:xfrm>
            <a:off x="3833785" y="4412011"/>
            <a:ext cx="2942198" cy="345924"/>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RESULTADOS / RESULTS</a:t>
            </a:r>
          </a:p>
        </p:txBody>
      </p:sp>
      <p:sp>
        <p:nvSpPr>
          <p:cNvPr id="34" name="Cuadro de texto 35">
            <a:extLst>
              <a:ext uri="{FF2B5EF4-FFF2-40B4-BE49-F238E27FC236}">
                <a16:creationId xmlns="" xmlns:a16="http://schemas.microsoft.com/office/drawing/2014/main" id="{FC7BE44C-CEDF-0142-85DA-0D001D09322E}"/>
              </a:ext>
            </a:extLst>
          </p:cNvPr>
          <p:cNvSpPr txBox="1">
            <a:spLocks noChangeArrowheads="1"/>
          </p:cNvSpPr>
          <p:nvPr/>
        </p:nvSpPr>
        <p:spPr bwMode="auto">
          <a:xfrm>
            <a:off x="3833785" y="4843992"/>
            <a:ext cx="2942198" cy="3279248"/>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algn="just"/>
            <a:r>
              <a:rPr lang="es-MX" sz="1000" dirty="0"/>
              <a:t>Los </a:t>
            </a:r>
            <a:r>
              <a:rPr lang="es-MX" sz="1000" dirty="0" smtClean="0"/>
              <a:t>datos presentados </a:t>
            </a:r>
            <a:r>
              <a:rPr lang="es-MX" sz="1000" dirty="0"/>
              <a:t>en la tabla 1, coinciden con lo reportado por la Organización Internacional del Trabajo OIT (2015) en cuanto a la presencia de menores de edad, la participación de la mujer en </a:t>
            </a:r>
            <a:r>
              <a:rPr lang="es-MX" sz="1000" dirty="0" smtClean="0"/>
              <a:t>aumento; </a:t>
            </a:r>
            <a:r>
              <a:rPr lang="es-MX" sz="1000" dirty="0"/>
              <a:t>llama la atención el encontrar dentro de esta ocupación a 20 trabajadores que representan el 39% de los sujetos del estudio los cuales se encuentran cursando </a:t>
            </a:r>
            <a:r>
              <a:rPr lang="es-MX" sz="1000" dirty="0" smtClean="0"/>
              <a:t>estudios en el </a:t>
            </a:r>
            <a:r>
              <a:rPr lang="es-MX" sz="1000" dirty="0"/>
              <a:t>nivel superior; la estacionalidad de la actividad conlleva el encontrarse entre el empleo y desempleo; otro hallazgo significativo es el hecho la casi ausencia de la seguridad social y prestaciones de ley, situación que acentúa la desigualdad entre el trabajo del campo y la </a:t>
            </a:r>
            <a:r>
              <a:rPr lang="es-MX" sz="1000" dirty="0" smtClean="0"/>
              <a:t>fábrica,  </a:t>
            </a:r>
            <a:r>
              <a:rPr lang="es-MX" sz="1000" dirty="0"/>
              <a:t>toda vez que el trabajo agrícola es, por naturaleza, físicamente exigente, de ahí que el riesgo de accidentes </a:t>
            </a:r>
            <a:r>
              <a:rPr lang="es-MX" sz="1000" dirty="0" smtClean="0"/>
              <a:t>aumenta, </a:t>
            </a:r>
            <a:r>
              <a:rPr lang="es-MX" sz="1000" dirty="0"/>
              <a:t>las condiciones propias del sitio donde se realiza la jornada, la exposición a </a:t>
            </a:r>
            <a:r>
              <a:rPr lang="es-MX" sz="1000" dirty="0" smtClean="0"/>
              <a:t>factores climáticos </a:t>
            </a:r>
            <a:r>
              <a:rPr lang="es-MX" sz="1000" dirty="0"/>
              <a:t>extremas conllevan </a:t>
            </a:r>
            <a:r>
              <a:rPr lang="es-MX" sz="1000" dirty="0" smtClean="0"/>
              <a:t>a la precariedad </a:t>
            </a:r>
            <a:r>
              <a:rPr lang="es-MX" sz="1000" dirty="0"/>
              <a:t>en la salud </a:t>
            </a:r>
            <a:r>
              <a:rPr lang="es-MX" sz="1000" dirty="0" smtClean="0"/>
              <a:t>física y psicológica en </a:t>
            </a:r>
            <a:r>
              <a:rPr lang="es-MX" sz="1000" dirty="0"/>
              <a:t>este tipo de empleo (López, García y Rodríguez 2017</a:t>
            </a:r>
            <a:r>
              <a:rPr lang="es-MX" sz="1000" dirty="0" smtClean="0"/>
              <a:t>). En las tablas 2 y 3 queda </a:t>
            </a:r>
            <a:r>
              <a:rPr lang="es-MX" sz="1000" dirty="0"/>
              <a:t>al descubierto la </a:t>
            </a:r>
            <a:r>
              <a:rPr lang="es-MX" sz="1000" dirty="0" smtClean="0"/>
              <a:t>prevalencia media-alta en cuanto intensidad de </a:t>
            </a:r>
            <a:r>
              <a:rPr lang="es-MX" sz="1000" dirty="0"/>
              <a:t>la </a:t>
            </a:r>
            <a:r>
              <a:rPr lang="es-MX" sz="1000" dirty="0" smtClean="0"/>
              <a:t>violencia, así como el acoso en el trabajo.</a:t>
            </a:r>
            <a:endParaRPr lang="es-MX" sz="1000" dirty="0"/>
          </a:p>
          <a:p>
            <a:pPr marR="3810" algn="ctr">
              <a:spcBef>
                <a:spcPts val="875"/>
              </a:spcBef>
              <a:spcAft>
                <a:spcPts val="0"/>
              </a:spcAft>
            </a:pPr>
            <a:endParaRPr lang="ca-ES" sz="1200" dirty="0">
              <a:effectLst/>
              <a:latin typeface="Arial" panose="020B0604020202020204" pitchFamily="34" charset="0"/>
              <a:ea typeface="Arial" panose="020B0604020202020204" pitchFamily="34" charset="0"/>
            </a:endParaRPr>
          </a:p>
        </p:txBody>
      </p:sp>
      <p:sp>
        <p:nvSpPr>
          <p:cNvPr id="35" name="Rectángulo 34">
            <a:extLst>
              <a:ext uri="{FF2B5EF4-FFF2-40B4-BE49-F238E27FC236}">
                <a16:creationId xmlns="" xmlns:a16="http://schemas.microsoft.com/office/drawing/2014/main" id="{EC0834D4-C66C-7640-B5A2-7FBD18EFD9DE}"/>
              </a:ext>
            </a:extLst>
          </p:cNvPr>
          <p:cNvSpPr/>
          <p:nvPr/>
        </p:nvSpPr>
        <p:spPr>
          <a:xfrm>
            <a:off x="127870" y="8174637"/>
            <a:ext cx="3886919" cy="259426"/>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CONCLUSIONES / CONCLUSIONS</a:t>
            </a:r>
          </a:p>
        </p:txBody>
      </p:sp>
      <p:sp>
        <p:nvSpPr>
          <p:cNvPr id="36" name="Rectángulo 35">
            <a:extLst>
              <a:ext uri="{FF2B5EF4-FFF2-40B4-BE49-F238E27FC236}">
                <a16:creationId xmlns="" xmlns:a16="http://schemas.microsoft.com/office/drawing/2014/main" id="{6682FDF2-B296-4644-BD29-08FBD26A8EAB}"/>
              </a:ext>
            </a:extLst>
          </p:cNvPr>
          <p:cNvSpPr/>
          <p:nvPr/>
        </p:nvSpPr>
        <p:spPr>
          <a:xfrm>
            <a:off x="4126993" y="8174636"/>
            <a:ext cx="2587105" cy="259426"/>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REFERENCIAS / REFERENCES</a:t>
            </a:r>
          </a:p>
        </p:txBody>
      </p:sp>
      <p:sp>
        <p:nvSpPr>
          <p:cNvPr id="37" name="Cuadro de texto 35">
            <a:extLst>
              <a:ext uri="{FF2B5EF4-FFF2-40B4-BE49-F238E27FC236}">
                <a16:creationId xmlns="" xmlns:a16="http://schemas.microsoft.com/office/drawing/2014/main" id="{D7DF5759-FFA7-5745-A724-1F1CE74CF7FE}"/>
              </a:ext>
            </a:extLst>
          </p:cNvPr>
          <p:cNvSpPr txBox="1">
            <a:spLocks noChangeArrowheads="1"/>
          </p:cNvSpPr>
          <p:nvPr/>
        </p:nvSpPr>
        <p:spPr bwMode="auto">
          <a:xfrm>
            <a:off x="127870" y="8434062"/>
            <a:ext cx="3886920" cy="963155"/>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algn="just"/>
            <a:r>
              <a:rPr lang="es-MX" sz="1000" dirty="0"/>
              <a:t>Las condiciones desiguales y precarias del trabajo del campo identificadas en la investigación, conllevan tanto riesgos a la salud física como psicológica de estos trabajadores y con ello se evidencia que no son suficientes los esfuerzos emprendidos por los organismos internacionales como la OIT, la Organización Mundial para la Salud, etc., </a:t>
            </a:r>
            <a:r>
              <a:rPr lang="es-MX" sz="1000" dirty="0" smtClean="0"/>
              <a:t>éstos trabajadores respecto a los de otras industrias, corren </a:t>
            </a:r>
            <a:r>
              <a:rPr lang="es-MX" sz="1000" dirty="0"/>
              <a:t>el doble de riesgo de morir en el </a:t>
            </a:r>
            <a:r>
              <a:rPr lang="es-MX" sz="1000" dirty="0" smtClean="0"/>
              <a:t>trabajo.</a:t>
            </a:r>
            <a:endParaRPr lang="ca-ES" sz="1000" dirty="0">
              <a:effectLst/>
              <a:latin typeface="Arial" panose="020B0604020202020204" pitchFamily="34" charset="0"/>
              <a:ea typeface="Arial" panose="020B0604020202020204" pitchFamily="34" charset="0"/>
            </a:endParaRPr>
          </a:p>
        </p:txBody>
      </p:sp>
      <p:sp>
        <p:nvSpPr>
          <p:cNvPr id="38" name="Cuadro de texto 35">
            <a:extLst>
              <a:ext uri="{FF2B5EF4-FFF2-40B4-BE49-F238E27FC236}">
                <a16:creationId xmlns="" xmlns:a16="http://schemas.microsoft.com/office/drawing/2014/main" id="{125D3899-A065-B540-9BC4-B53D9E759EF9}"/>
              </a:ext>
            </a:extLst>
          </p:cNvPr>
          <p:cNvSpPr txBox="1">
            <a:spLocks noChangeArrowheads="1"/>
          </p:cNvSpPr>
          <p:nvPr/>
        </p:nvSpPr>
        <p:spPr bwMode="auto">
          <a:xfrm>
            <a:off x="4126993" y="8480297"/>
            <a:ext cx="2587106" cy="815358"/>
          </a:xfrm>
          <a:prstGeom prst="rect">
            <a:avLst/>
          </a:prstGeom>
          <a:noFill/>
          <a:ln w="5319">
            <a:solidFill>
              <a:srgbClr val="DADADA"/>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r>
              <a:rPr lang="es-MX" sz="500" dirty="0"/>
              <a:t>Hernández, R., Fernández, C., Baptista, P. (2010) Metodología de la Investigación. Mac Graw Hill. México, México.</a:t>
            </a:r>
            <a:endParaRPr lang="es-MX" sz="500" b="1" dirty="0"/>
          </a:p>
          <a:p>
            <a:r>
              <a:rPr lang="es-MX" sz="500" dirty="0"/>
              <a:t>López, M., García, C. y Rodríguez, A. (2017) Trabajadores del Campo y la Salud Laboral. Textos de Salud, Seguridad e Higiene en el Trabajo. Quito. Universidad Central del Ecuador.</a:t>
            </a:r>
            <a:endParaRPr lang="es-MX" sz="500" b="1" dirty="0"/>
          </a:p>
          <a:p>
            <a:r>
              <a:rPr lang="es-MX" sz="500" dirty="0"/>
              <a:t>Organización Internacional del Trabajo (2015) Trabajar en el campo en el siglo XXI. Realidad y perspectivas del empleo rural en América Latina y el Caribe. (Panorama Laboral Temático, 3), recuperado de </a:t>
            </a:r>
            <a:r>
              <a:rPr lang="es-MX" sz="500" b="1" u="sng" dirty="0">
                <a:hlinkClick r:id="rId7"/>
              </a:rPr>
              <a:t>https://www.ilo.org/americas/publicaciones/WCMS_530327/lang--es/index.htm</a:t>
            </a:r>
            <a:endParaRPr lang="es-MX" sz="500" b="1" dirty="0"/>
          </a:p>
          <a:p>
            <a:r>
              <a:rPr lang="es-MX" sz="500" dirty="0"/>
              <a:t>Pando, M., Aranda, C., Preciado, L., Franco, S. y Salazar, J. (2006). Validez y confiabilidad del Inventario de Violencia y Acoso Psicológico en el Trabajo (IVAPT-PANDO). Enseñanza e Investigación en Psicología, 11(2), 319-332.</a:t>
            </a:r>
            <a:endParaRPr lang="es-MX" sz="500" b="1" dirty="0"/>
          </a:p>
          <a:p>
            <a:pPr marR="3810" algn="ctr">
              <a:spcBef>
                <a:spcPts val="875"/>
              </a:spcBef>
              <a:spcAft>
                <a:spcPts val="0"/>
              </a:spcAft>
            </a:pPr>
            <a:endParaRPr lang="ca-ES" sz="1200" dirty="0">
              <a:effectLst/>
              <a:latin typeface="Arial" panose="020B0604020202020204" pitchFamily="34" charset="0"/>
              <a:ea typeface="Arial" panose="020B0604020202020204" pitchFamily="34" charset="0"/>
            </a:endParaRPr>
          </a:p>
        </p:txBody>
      </p:sp>
      <p:pic>
        <p:nvPicPr>
          <p:cNvPr id="16" name="Imagen 15"/>
          <p:cNvPicPr>
            <a:picLocks noChangeAspect="1"/>
          </p:cNvPicPr>
          <p:nvPr/>
        </p:nvPicPr>
        <p:blipFill>
          <a:blip r:embed="rId8"/>
          <a:stretch>
            <a:fillRect/>
          </a:stretch>
        </p:blipFill>
        <p:spPr>
          <a:xfrm>
            <a:off x="731265" y="4913130"/>
            <a:ext cx="2460625" cy="3159948"/>
          </a:xfrm>
          <a:prstGeom prst="rect">
            <a:avLst/>
          </a:prstGeom>
          <a:ln>
            <a:solidFill>
              <a:schemeClr val="tx1"/>
            </a:solidFill>
          </a:ln>
        </p:spPr>
      </p:pic>
      <p:pic>
        <p:nvPicPr>
          <p:cNvPr id="39" name="Imagen 38" descr="SEPI"/>
          <p:cNvPicPr/>
          <p:nvPr/>
        </p:nvPicPr>
        <p:blipFill>
          <a:blip r:embed="rId9">
            <a:extLst>
              <a:ext uri="{28A0092B-C50C-407E-A947-70E740481C1C}">
                <a14:useLocalDpi xmlns:a14="http://schemas.microsoft.com/office/drawing/2010/main" val="0"/>
              </a:ext>
            </a:extLst>
          </a:blip>
          <a:srcRect/>
          <a:stretch>
            <a:fillRect/>
          </a:stretch>
        </p:blipFill>
        <p:spPr bwMode="auto">
          <a:xfrm>
            <a:off x="1307594" y="2824826"/>
            <a:ext cx="1135571" cy="678972"/>
          </a:xfrm>
          <a:prstGeom prst="rect">
            <a:avLst/>
          </a:prstGeom>
          <a:noFill/>
          <a:ln>
            <a:noFill/>
          </a:ln>
        </p:spPr>
      </p:pic>
      <p:pic>
        <p:nvPicPr>
          <p:cNvPr id="17" name="Imagen 16"/>
          <p:cNvPicPr>
            <a:picLocks noChangeAspect="1"/>
          </p:cNvPicPr>
          <p:nvPr/>
        </p:nvPicPr>
        <p:blipFill>
          <a:blip r:embed="rId10"/>
          <a:stretch>
            <a:fillRect/>
          </a:stretch>
        </p:blipFill>
        <p:spPr>
          <a:xfrm>
            <a:off x="189754" y="3398982"/>
            <a:ext cx="1439157" cy="861502"/>
          </a:xfrm>
          <a:prstGeom prst="rect">
            <a:avLst/>
          </a:prstGeom>
        </p:spPr>
      </p:pic>
    </p:spTree>
    <p:extLst>
      <p:ext uri="{BB962C8B-B14F-4D97-AF65-F5344CB8AC3E}">
        <p14:creationId xmlns:p14="http://schemas.microsoft.com/office/powerpoint/2010/main" val="330800196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TotalTime>
  <Words>697</Words>
  <Application>Microsoft Office PowerPoint</Application>
  <PresentationFormat>A4 (210 x 297 mm)</PresentationFormat>
  <Paragraphs>20</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pauinsan@alumni.uv.es</dc:creator>
  <cp:lastModifiedBy>Despacho</cp:lastModifiedBy>
  <cp:revision>13</cp:revision>
  <dcterms:created xsi:type="dcterms:W3CDTF">2020-10-20T10:11:47Z</dcterms:created>
  <dcterms:modified xsi:type="dcterms:W3CDTF">2020-11-16T18:37:34Z</dcterms:modified>
</cp:coreProperties>
</file>