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60"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3"/>
    <p:restoredTop sz="96715"/>
  </p:normalViewPr>
  <p:slideViewPr>
    <p:cSldViewPr snapToGrid="0" snapToObjects="1">
      <p:cViewPr varScale="1">
        <p:scale>
          <a:sx n="80" d="100"/>
          <a:sy n="80" d="100"/>
        </p:scale>
        <p:origin x="30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6"/>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51841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260654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7"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2877628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179572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2"/>
            <a:ext cx="5915025" cy="4120620"/>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395354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1989765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4"/>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89374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192505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965322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3" cy="23114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290524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3" cy="23114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1"/>
            <a:ext cx="3471863" cy="7039681"/>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96E8453-A5D8-4E30-A234-04A7285B5A9A}" type="datetimeFigureOut">
              <a:rPr lang="en-US" smtClean="0"/>
              <a:t>11/17/2020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9B0ED4-F3EF-4FFF-AC7F-C4B6CBF850C6}" type="slidenum">
              <a:rPr lang="en-US" smtClean="0"/>
              <a:t>‹Nº›</a:t>
            </a:fld>
            <a:endParaRPr lang="en-US" dirty="0"/>
          </a:p>
        </p:txBody>
      </p:sp>
    </p:spTree>
    <p:extLst>
      <p:ext uri="{BB962C8B-B14F-4D97-AF65-F5344CB8AC3E}">
        <p14:creationId xmlns:p14="http://schemas.microsoft.com/office/powerpoint/2010/main" val="2339033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896E8453-A5D8-4E30-A234-04A7285B5A9A}" type="datetimeFigureOut">
              <a:rPr lang="en-US" smtClean="0"/>
              <a:t>11/17/2020</a:t>
            </a:fld>
            <a:endParaRPr lang="en-US" dirty="0"/>
          </a:p>
        </p:txBody>
      </p:sp>
      <p:sp>
        <p:nvSpPr>
          <p:cNvPr id="5" name="Footer Placeholder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269B0ED4-F3EF-4FFF-AC7F-C4B6CBF850C6}" type="slidenum">
              <a:rPr lang="en-US" smtClean="0"/>
              <a:t>‹Nº›</a:t>
            </a:fld>
            <a:endParaRPr lang="en-US" dirty="0"/>
          </a:p>
        </p:txBody>
      </p:sp>
    </p:spTree>
    <p:extLst>
      <p:ext uri="{BB962C8B-B14F-4D97-AF65-F5344CB8AC3E}">
        <p14:creationId xmlns:p14="http://schemas.microsoft.com/office/powerpoint/2010/main" val="32430020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mailto:1adiaz@ub.edu;2bnoguera@ub.edu;3salgot@ub.edu" TargetMode="External"/><Relationship Id="rId7" Type="http://schemas.openxmlformats.org/officeDocument/2006/relationships/hyperlink" Target="https://www.elagoradiario.com/general/ods6-garantizar-la-disponibilidad-de-agua-y-su-gestion-sostenible-y-el-saneamiento-para-todos/"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elagoradiario.com/general/ods-2-poner-fin-al-hambre-lograr-la-seguridad-alimentaria-y-la-mejora-de-la-nutricion-y-promover-la-agricultura-sostenible/" TargetMode="External"/><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5000">
              <a:schemeClr val="bg2"/>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1" name="Freeform 35">
            <a:extLst>
              <a:ext uri="{FF2B5EF4-FFF2-40B4-BE49-F238E27FC236}">
                <a16:creationId xmlns:a16="http://schemas.microsoft.com/office/drawing/2014/main" id="{92B0B334-BFD4-47DE-B0BF-34F1E8E06CAA}"/>
              </a:ext>
            </a:extLst>
          </p:cNvPr>
          <p:cNvSpPr>
            <a:spLocks/>
          </p:cNvSpPr>
          <p:nvPr/>
        </p:nvSpPr>
        <p:spPr bwMode="auto">
          <a:xfrm>
            <a:off x="1990613" y="5174683"/>
            <a:ext cx="637074" cy="984373"/>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113" name="Freeform 38">
            <a:extLst>
              <a:ext uri="{FF2B5EF4-FFF2-40B4-BE49-F238E27FC236}">
                <a16:creationId xmlns:a16="http://schemas.microsoft.com/office/drawing/2014/main" id="{FE2744AD-6B90-493A-9DFA-EB43C46CC27A}"/>
              </a:ext>
            </a:extLst>
          </p:cNvPr>
          <p:cNvSpPr>
            <a:spLocks/>
          </p:cNvSpPr>
          <p:nvPr/>
        </p:nvSpPr>
        <p:spPr bwMode="auto">
          <a:xfrm>
            <a:off x="2313415" y="5416875"/>
            <a:ext cx="147443" cy="575731"/>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nvGrpSpPr>
          <p:cNvPr id="23" name="rain drop"/>
          <p:cNvGrpSpPr/>
          <p:nvPr/>
        </p:nvGrpSpPr>
        <p:grpSpPr>
          <a:xfrm>
            <a:off x="2019872" y="313526"/>
            <a:ext cx="434324" cy="629843"/>
            <a:chOff x="4790964" y="524144"/>
            <a:chExt cx="2373313" cy="3441700"/>
          </a:xfrm>
        </p:grpSpPr>
        <p:sp>
          <p:nvSpPr>
            <p:cNvPr id="24" name="Freeform 35"/>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228600" dist="76200" algn="tl" rotWithShape="0">
                <a:schemeClr val="tx1">
                  <a:alpha val="3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25" name="Freeform 38"/>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29" name="rain drop"/>
          <p:cNvGrpSpPr/>
          <p:nvPr/>
        </p:nvGrpSpPr>
        <p:grpSpPr>
          <a:xfrm>
            <a:off x="6220926" y="3906800"/>
            <a:ext cx="637074" cy="984373"/>
            <a:chOff x="5320393" y="3105815"/>
            <a:chExt cx="2373313" cy="3441700"/>
          </a:xfrm>
        </p:grpSpPr>
        <p:sp>
          <p:nvSpPr>
            <p:cNvPr id="30" name="Freeform 35"/>
            <p:cNvSpPr>
              <a:spLocks/>
            </p:cNvSpPr>
            <p:nvPr/>
          </p:nvSpPr>
          <p:spPr bwMode="auto">
            <a:xfrm>
              <a:off x="5320393" y="3105815"/>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31" name="Freeform 38"/>
            <p:cNvSpPr>
              <a:spLocks/>
            </p:cNvSpPr>
            <p:nvPr/>
          </p:nvSpPr>
          <p:spPr bwMode="auto">
            <a:xfrm>
              <a:off x="6820901" y="3884543"/>
              <a:ext cx="549274"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45" name="rain drop"/>
          <p:cNvGrpSpPr/>
          <p:nvPr/>
        </p:nvGrpSpPr>
        <p:grpSpPr>
          <a:xfrm>
            <a:off x="3511827" y="970487"/>
            <a:ext cx="577382" cy="837300"/>
            <a:chOff x="4790964" y="524144"/>
            <a:chExt cx="2373313" cy="3441700"/>
          </a:xfrm>
        </p:grpSpPr>
        <p:sp>
          <p:nvSpPr>
            <p:cNvPr id="46" name="Freeform 35"/>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228600" dist="76200" algn="tl" rotWithShape="0">
                <a:schemeClr val="tx1">
                  <a:alpha val="3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47" name="Freeform 38"/>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50" name="rain drop"/>
          <p:cNvGrpSpPr/>
          <p:nvPr/>
        </p:nvGrpSpPr>
        <p:grpSpPr>
          <a:xfrm>
            <a:off x="2135541" y="1659390"/>
            <a:ext cx="336171" cy="487505"/>
            <a:chOff x="4790964" y="524144"/>
            <a:chExt cx="2373313" cy="3441700"/>
          </a:xfrm>
        </p:grpSpPr>
        <p:sp>
          <p:nvSpPr>
            <p:cNvPr id="51" name="Freeform 35"/>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228600" dist="76200" algn="tl" rotWithShape="0">
                <a:schemeClr val="tx1">
                  <a:alpha val="3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52" name="Freeform 38"/>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pic>
        <p:nvPicPr>
          <p:cNvPr id="2" name="Imagen 1">
            <a:extLst>
              <a:ext uri="{FF2B5EF4-FFF2-40B4-BE49-F238E27FC236}">
                <a16:creationId xmlns:a16="http://schemas.microsoft.com/office/drawing/2014/main" id="{D80E8DE3-6E0F-4970-9ECF-98295C79C31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415291" y="53598"/>
            <a:ext cx="3408190" cy="1195754"/>
          </a:xfrm>
          <a:prstGeom prst="rect">
            <a:avLst/>
          </a:prstGeom>
          <a:noFill/>
          <a:ln>
            <a:noFill/>
          </a:ln>
        </p:spPr>
      </p:pic>
      <p:grpSp>
        <p:nvGrpSpPr>
          <p:cNvPr id="27" name="rain drop">
            <a:extLst>
              <a:ext uri="{FF2B5EF4-FFF2-40B4-BE49-F238E27FC236}">
                <a16:creationId xmlns:a16="http://schemas.microsoft.com/office/drawing/2014/main" id="{558B7439-5C9B-4738-8003-A473F21F4DCA}"/>
              </a:ext>
            </a:extLst>
          </p:cNvPr>
          <p:cNvGrpSpPr/>
          <p:nvPr/>
        </p:nvGrpSpPr>
        <p:grpSpPr>
          <a:xfrm>
            <a:off x="6361250" y="1320282"/>
            <a:ext cx="336171" cy="487505"/>
            <a:chOff x="4790964" y="524144"/>
            <a:chExt cx="2373313" cy="3441700"/>
          </a:xfrm>
        </p:grpSpPr>
        <p:sp>
          <p:nvSpPr>
            <p:cNvPr id="28" name="Freeform 35">
              <a:extLst>
                <a:ext uri="{FF2B5EF4-FFF2-40B4-BE49-F238E27FC236}">
                  <a16:creationId xmlns:a16="http://schemas.microsoft.com/office/drawing/2014/main" id="{0D1E2100-022A-419F-AF29-A50EAA593A74}"/>
                </a:ext>
              </a:extLst>
            </p:cNvPr>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228600" dist="76200" algn="tl" rotWithShape="0">
                <a:schemeClr val="tx1">
                  <a:alpha val="3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32" name="Freeform 38">
              <a:extLst>
                <a:ext uri="{FF2B5EF4-FFF2-40B4-BE49-F238E27FC236}">
                  <a16:creationId xmlns:a16="http://schemas.microsoft.com/office/drawing/2014/main" id="{43B5823B-9E3B-4B1C-883A-05F66632F2B3}"/>
                </a:ext>
              </a:extLst>
            </p:cNvPr>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33" name="rain drop">
            <a:extLst>
              <a:ext uri="{FF2B5EF4-FFF2-40B4-BE49-F238E27FC236}">
                <a16:creationId xmlns:a16="http://schemas.microsoft.com/office/drawing/2014/main" id="{D563F859-43CD-4279-B866-CF1E345BA73B}"/>
              </a:ext>
            </a:extLst>
          </p:cNvPr>
          <p:cNvGrpSpPr/>
          <p:nvPr/>
        </p:nvGrpSpPr>
        <p:grpSpPr>
          <a:xfrm>
            <a:off x="1076395" y="335748"/>
            <a:ext cx="336171" cy="487505"/>
            <a:chOff x="4790964" y="524144"/>
            <a:chExt cx="2373313" cy="3441700"/>
          </a:xfrm>
        </p:grpSpPr>
        <p:sp>
          <p:nvSpPr>
            <p:cNvPr id="34" name="Freeform 35">
              <a:extLst>
                <a:ext uri="{FF2B5EF4-FFF2-40B4-BE49-F238E27FC236}">
                  <a16:creationId xmlns:a16="http://schemas.microsoft.com/office/drawing/2014/main" id="{7BA0D635-DCCB-497E-B966-076D65F3E0E9}"/>
                </a:ext>
              </a:extLst>
            </p:cNvPr>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228600" dist="76200" algn="tl" rotWithShape="0">
                <a:schemeClr val="tx1">
                  <a:alpha val="3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35" name="Freeform 38">
              <a:extLst>
                <a:ext uri="{FF2B5EF4-FFF2-40B4-BE49-F238E27FC236}">
                  <a16:creationId xmlns:a16="http://schemas.microsoft.com/office/drawing/2014/main" id="{0A8AAA33-C0B2-4C1F-A2D6-1BE393CDEC8D}"/>
                </a:ext>
              </a:extLst>
            </p:cNvPr>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sp>
        <p:nvSpPr>
          <p:cNvPr id="4" name="CuadroTexto 3">
            <a:extLst>
              <a:ext uri="{FF2B5EF4-FFF2-40B4-BE49-F238E27FC236}">
                <a16:creationId xmlns:a16="http://schemas.microsoft.com/office/drawing/2014/main" id="{EED13F9D-9296-4886-B912-58358C35A15B}"/>
              </a:ext>
            </a:extLst>
          </p:cNvPr>
          <p:cNvSpPr txBox="1"/>
          <p:nvPr/>
        </p:nvSpPr>
        <p:spPr>
          <a:xfrm>
            <a:off x="142818" y="-43626"/>
            <a:ext cx="3158398" cy="923330"/>
          </a:xfrm>
          <a:prstGeom prst="rect">
            <a:avLst/>
          </a:prstGeom>
          <a:noFill/>
        </p:spPr>
        <p:txBody>
          <a:bodyPr wrap="square" rtlCol="0">
            <a:spAutoFit/>
          </a:bodyPr>
          <a:lstStyle/>
          <a:p>
            <a:r>
              <a:rPr lang="es-ES_tradnl" b="1" dirty="0">
                <a:ln w="9525">
                  <a:solidFill>
                    <a:schemeClr val="bg1"/>
                  </a:solidFill>
                  <a:prstDash val="solid"/>
                </a:ln>
                <a:solidFill>
                  <a:schemeClr val="accent1">
                    <a:lumMod val="50000"/>
                  </a:schemeClr>
                </a:solidFill>
                <a:effectLst>
                  <a:outerShdw blurRad="12700" dist="38100" dir="2700000" algn="tl" rotWithShape="0">
                    <a:schemeClr val="accent5">
                      <a:lumMod val="60000"/>
                      <a:lumOff val="40000"/>
                    </a:schemeClr>
                  </a:outerShdw>
                </a:effectLst>
              </a:rPr>
              <a:t>AGUA Y TERRITORIO: </a:t>
            </a:r>
          </a:p>
          <a:p>
            <a:r>
              <a:rPr lang="es-ES_tradnl" b="1" dirty="0">
                <a:ln w="9525">
                  <a:solidFill>
                    <a:schemeClr val="bg1"/>
                  </a:solidFill>
                  <a:prstDash val="solid"/>
                </a:ln>
                <a:solidFill>
                  <a:schemeClr val="accent1">
                    <a:lumMod val="50000"/>
                  </a:schemeClr>
                </a:solidFill>
                <a:effectLst>
                  <a:outerShdw blurRad="12700" dist="38100" dir="2700000" algn="tl" rotWithShape="0">
                    <a:schemeClr val="accent5">
                      <a:lumMod val="60000"/>
                      <a:lumOff val="40000"/>
                    </a:schemeClr>
                  </a:outerShdw>
                </a:effectLst>
              </a:rPr>
              <a:t>LA IMPORTANCIA DE LA REUTILIZACIÓN</a:t>
            </a:r>
          </a:p>
        </p:txBody>
      </p:sp>
      <p:sp>
        <p:nvSpPr>
          <p:cNvPr id="5" name="CuadroTexto 4">
            <a:extLst>
              <a:ext uri="{FF2B5EF4-FFF2-40B4-BE49-F238E27FC236}">
                <a16:creationId xmlns:a16="http://schemas.microsoft.com/office/drawing/2014/main" id="{7495270F-AE96-4D67-BE74-7E06849F91FA}"/>
              </a:ext>
            </a:extLst>
          </p:cNvPr>
          <p:cNvSpPr txBox="1"/>
          <p:nvPr/>
        </p:nvSpPr>
        <p:spPr>
          <a:xfrm>
            <a:off x="-31486" y="798010"/>
            <a:ext cx="3446777" cy="623248"/>
          </a:xfrm>
          <a:prstGeom prst="rect">
            <a:avLst/>
          </a:prstGeom>
          <a:noFill/>
        </p:spPr>
        <p:txBody>
          <a:bodyPr wrap="none" rtlCol="0">
            <a:spAutoFit/>
          </a:bodyPr>
          <a:lstStyle/>
          <a:p>
            <a:r>
              <a:rPr lang="es-ES_tradnl" sz="1200" dirty="0">
                <a:solidFill>
                  <a:schemeClr val="tx2">
                    <a:lumMod val="75000"/>
                  </a:schemeClr>
                </a:solidFill>
              </a:rPr>
              <a:t>Díaz, A</a:t>
            </a:r>
            <a:r>
              <a:rPr lang="es-ES_tradnl" sz="1200" baseline="30000" dirty="0">
                <a:solidFill>
                  <a:schemeClr val="tx2">
                    <a:lumMod val="75000"/>
                  </a:schemeClr>
                </a:solidFill>
              </a:rPr>
              <a:t>1</a:t>
            </a:r>
            <a:r>
              <a:rPr lang="es-ES_tradnl" sz="1200" dirty="0">
                <a:solidFill>
                  <a:schemeClr val="tx2">
                    <a:lumMod val="75000"/>
                  </a:schemeClr>
                </a:solidFill>
              </a:rPr>
              <a:t>., Noguera, B</a:t>
            </a:r>
            <a:r>
              <a:rPr lang="es-ES_tradnl" sz="1200" baseline="30000" dirty="0">
                <a:solidFill>
                  <a:schemeClr val="tx2">
                    <a:lumMod val="75000"/>
                  </a:schemeClr>
                </a:solidFill>
              </a:rPr>
              <a:t>2</a:t>
            </a:r>
            <a:r>
              <a:rPr lang="es-ES_tradnl" sz="1200" dirty="0">
                <a:solidFill>
                  <a:schemeClr val="tx2">
                    <a:lumMod val="75000"/>
                  </a:schemeClr>
                </a:solidFill>
              </a:rPr>
              <a:t>., Salgot, M.</a:t>
            </a:r>
            <a:r>
              <a:rPr lang="es-ES_tradnl" sz="1200" baseline="30000" dirty="0">
                <a:solidFill>
                  <a:schemeClr val="tx2">
                    <a:lumMod val="75000"/>
                  </a:schemeClr>
                </a:solidFill>
              </a:rPr>
              <a:t>3</a:t>
            </a:r>
          </a:p>
          <a:p>
            <a:r>
              <a:rPr lang="es-ES_tradnl" sz="1050" baseline="30000" dirty="0">
                <a:solidFill>
                  <a:schemeClr val="tx2">
                    <a:lumMod val="75000"/>
                  </a:schemeClr>
                </a:solidFill>
                <a:hlinkClick r:id="rId3">
                  <a:extLst>
                    <a:ext uri="{A12FA001-AC4F-418D-AE19-62706E023703}">
                      <ahyp:hlinkClr xmlns:ahyp="http://schemas.microsoft.com/office/drawing/2018/hyperlinkcolor" val="tx"/>
                    </a:ext>
                  </a:extLst>
                </a:hlinkClick>
              </a:rPr>
              <a:t>1</a:t>
            </a:r>
            <a:r>
              <a:rPr lang="es-ES_tradnl" sz="1050" dirty="0">
                <a:solidFill>
                  <a:schemeClr val="tx2">
                    <a:lumMod val="75000"/>
                  </a:schemeClr>
                </a:solidFill>
                <a:hlinkClick r:id="rId3">
                  <a:extLst>
                    <a:ext uri="{A12FA001-AC4F-418D-AE19-62706E023703}">
                      <ahyp:hlinkClr xmlns:ahyp="http://schemas.microsoft.com/office/drawing/2018/hyperlinkcolor" val="tx"/>
                    </a:ext>
                  </a:extLst>
                </a:hlinkClick>
              </a:rPr>
              <a:t>adiaz@ub.edu;</a:t>
            </a:r>
            <a:r>
              <a:rPr lang="es-ES_tradnl" sz="1050" baseline="30000" dirty="0">
                <a:solidFill>
                  <a:schemeClr val="tx2">
                    <a:lumMod val="75000"/>
                  </a:schemeClr>
                </a:solidFill>
                <a:hlinkClick r:id="rId3">
                  <a:extLst>
                    <a:ext uri="{A12FA001-AC4F-418D-AE19-62706E023703}">
                      <ahyp:hlinkClr xmlns:ahyp="http://schemas.microsoft.com/office/drawing/2018/hyperlinkcolor" val="tx"/>
                    </a:ext>
                  </a:extLst>
                </a:hlinkClick>
              </a:rPr>
              <a:t>2</a:t>
            </a:r>
            <a:r>
              <a:rPr lang="es-ES_tradnl" sz="1050" dirty="0">
                <a:solidFill>
                  <a:schemeClr val="tx2">
                    <a:lumMod val="75000"/>
                  </a:schemeClr>
                </a:solidFill>
                <a:hlinkClick r:id="rId3">
                  <a:extLst>
                    <a:ext uri="{A12FA001-AC4F-418D-AE19-62706E023703}">
                      <ahyp:hlinkClr xmlns:ahyp="http://schemas.microsoft.com/office/drawing/2018/hyperlinkcolor" val="tx"/>
                    </a:ext>
                  </a:extLst>
                </a:hlinkClick>
              </a:rPr>
              <a:t>bnoguera@ub.edu;</a:t>
            </a:r>
            <a:r>
              <a:rPr lang="es-ES_tradnl" sz="1050" baseline="30000" dirty="0">
                <a:solidFill>
                  <a:schemeClr val="tx2">
                    <a:lumMod val="75000"/>
                  </a:schemeClr>
                </a:solidFill>
                <a:hlinkClick r:id="rId3">
                  <a:extLst>
                    <a:ext uri="{A12FA001-AC4F-418D-AE19-62706E023703}">
                      <ahyp:hlinkClr xmlns:ahyp="http://schemas.microsoft.com/office/drawing/2018/hyperlinkcolor" val="tx"/>
                    </a:ext>
                  </a:extLst>
                </a:hlinkClick>
              </a:rPr>
              <a:t>3</a:t>
            </a:r>
            <a:r>
              <a:rPr lang="es-ES_tradnl" sz="1050" dirty="0">
                <a:solidFill>
                  <a:schemeClr val="tx2">
                    <a:lumMod val="75000"/>
                  </a:schemeClr>
                </a:solidFill>
                <a:hlinkClick r:id="rId3">
                  <a:extLst>
                    <a:ext uri="{A12FA001-AC4F-418D-AE19-62706E023703}">
                      <ahyp:hlinkClr xmlns:ahyp="http://schemas.microsoft.com/office/drawing/2018/hyperlinkcolor" val="tx"/>
                    </a:ext>
                  </a:extLst>
                </a:hlinkClick>
              </a:rPr>
              <a:t>salgot@ub.edu</a:t>
            </a:r>
            <a:endParaRPr lang="es-ES_tradnl" sz="1050" dirty="0">
              <a:solidFill>
                <a:schemeClr val="tx2">
                  <a:lumMod val="75000"/>
                </a:schemeClr>
              </a:solidFill>
            </a:endParaRPr>
          </a:p>
          <a:p>
            <a:r>
              <a:rPr lang="es-ES_tradnl" sz="1200" dirty="0" err="1">
                <a:solidFill>
                  <a:schemeClr val="tx2">
                    <a:lumMod val="75000"/>
                  </a:schemeClr>
                </a:solidFill>
              </a:rPr>
              <a:t>Universitat</a:t>
            </a:r>
            <a:r>
              <a:rPr lang="es-ES_tradnl" sz="1200" dirty="0">
                <a:solidFill>
                  <a:schemeClr val="tx2">
                    <a:lumMod val="75000"/>
                  </a:schemeClr>
                </a:solidFill>
              </a:rPr>
              <a:t> de Barcelona</a:t>
            </a:r>
          </a:p>
        </p:txBody>
      </p:sp>
      <p:pic>
        <p:nvPicPr>
          <p:cNvPr id="8" name="Imagen 7">
            <a:extLst>
              <a:ext uri="{FF2B5EF4-FFF2-40B4-BE49-F238E27FC236}">
                <a16:creationId xmlns:a16="http://schemas.microsoft.com/office/drawing/2014/main" id="{59788718-885B-45CA-B573-E5DE91BEC36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9397218"/>
            <a:ext cx="6858000" cy="508782"/>
          </a:xfrm>
          <a:prstGeom prst="rect">
            <a:avLst/>
          </a:prstGeom>
          <a:noFill/>
          <a:ln>
            <a:noFill/>
          </a:ln>
        </p:spPr>
      </p:pic>
      <p:sp>
        <p:nvSpPr>
          <p:cNvPr id="56" name="Rounded Rectangle 77">
            <a:extLst>
              <a:ext uri="{FF2B5EF4-FFF2-40B4-BE49-F238E27FC236}">
                <a16:creationId xmlns:a16="http://schemas.microsoft.com/office/drawing/2014/main" id="{FFE1FBDC-0287-48B8-BADD-8AA9656895B1}"/>
              </a:ext>
            </a:extLst>
          </p:cNvPr>
          <p:cNvSpPr/>
          <p:nvPr/>
        </p:nvSpPr>
        <p:spPr>
          <a:xfrm>
            <a:off x="84139" y="1507584"/>
            <a:ext cx="3217078" cy="1653135"/>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200" dirty="0">
                <a:solidFill>
                  <a:schemeClr val="accent1">
                    <a:lumMod val="50000"/>
                  </a:schemeClr>
                </a:solidFill>
                <a:effectLst>
                  <a:outerShdw blurRad="38100" dist="38100" dir="2700000" algn="tl">
                    <a:srgbClr val="000000">
                      <a:alpha val="43137"/>
                    </a:srgbClr>
                  </a:outerShdw>
                </a:effectLst>
              </a:rPr>
              <a:t>Objetivos</a:t>
            </a:r>
          </a:p>
          <a:p>
            <a:pPr marL="171450" indent="-171450">
              <a:buFont typeface="Arial" panose="020B0604020202020204" pitchFamily="34" charset="0"/>
              <a:buChar char="•"/>
            </a:pPr>
            <a:r>
              <a:rPr lang="es-ES" sz="850" dirty="0">
                <a:solidFill>
                  <a:schemeClr val="accent1">
                    <a:lumMod val="50000"/>
                  </a:schemeClr>
                </a:solidFill>
              </a:rPr>
              <a:t>Demostrar la importancia de la contribución de la reutilización de agua a la economía circular</a:t>
            </a:r>
          </a:p>
          <a:p>
            <a:pPr marL="171450" indent="-171450">
              <a:buFont typeface="Arial" panose="020B0604020202020204" pitchFamily="34" charset="0"/>
              <a:buChar char="•"/>
            </a:pPr>
            <a:r>
              <a:rPr lang="es-ES" sz="850" dirty="0">
                <a:solidFill>
                  <a:schemeClr val="accent1">
                    <a:lumMod val="50000"/>
                  </a:schemeClr>
                </a:solidFill>
                <a:effectLst/>
                <a:ea typeface="Calibri" panose="020F0502020204030204" pitchFamily="34" charset="0"/>
                <a:cs typeface="Times New Roman" panose="02020603050405020304" pitchFamily="18" charset="0"/>
              </a:rPr>
              <a:t>Mostrar que la reutilización potable es el final de una línea de reutilización, que exige una alta calidad al tiempo que ayuda al crecimiento de la población y al desarrollo económico</a:t>
            </a:r>
          </a:p>
          <a:p>
            <a:pPr marL="171450" indent="-171450">
              <a:buFont typeface="Arial" panose="020B0604020202020204" pitchFamily="34" charset="0"/>
              <a:buChar char="•"/>
            </a:pPr>
            <a:r>
              <a:rPr lang="es-ES" sz="850" dirty="0">
                <a:solidFill>
                  <a:schemeClr val="accent1">
                    <a:lumMod val="50000"/>
                  </a:schemeClr>
                </a:solidFill>
                <a:ea typeface="Calibri" panose="020F0502020204030204" pitchFamily="34" charset="0"/>
                <a:cs typeface="Times New Roman" panose="02020603050405020304" pitchFamily="18" charset="0"/>
              </a:rPr>
              <a:t>Analizar el margen de actuación en materia de reutilización en el territorio</a:t>
            </a:r>
          </a:p>
          <a:p>
            <a:pPr marL="171450" indent="-171450">
              <a:buFont typeface="Arial" panose="020B0604020202020204" pitchFamily="34" charset="0"/>
              <a:buChar char="•"/>
            </a:pPr>
            <a:r>
              <a:rPr lang="es-ES" sz="850" dirty="0">
                <a:solidFill>
                  <a:schemeClr val="accent1">
                    <a:lumMod val="50000"/>
                  </a:schemeClr>
                </a:solidFill>
                <a:effectLst/>
                <a:ea typeface="Calibri" panose="020F0502020204030204" pitchFamily="34" charset="0"/>
                <a:cs typeface="Times New Roman" panose="02020603050405020304" pitchFamily="18" charset="0"/>
              </a:rPr>
              <a:t>Analizar la relación entre la reutilización y la sostenibilidad a través de los ODS</a:t>
            </a:r>
            <a:endParaRPr lang="es-ES" sz="850" dirty="0">
              <a:solidFill>
                <a:schemeClr val="accent1">
                  <a:lumMod val="50000"/>
                </a:schemeClr>
              </a:solidFill>
            </a:endParaRPr>
          </a:p>
        </p:txBody>
      </p:sp>
      <p:cxnSp>
        <p:nvCxnSpPr>
          <p:cNvPr id="22" name="Conector recto 21">
            <a:extLst>
              <a:ext uri="{FF2B5EF4-FFF2-40B4-BE49-F238E27FC236}">
                <a16:creationId xmlns:a16="http://schemas.microsoft.com/office/drawing/2014/main" id="{2CD5E8F8-B1D4-4F77-B5A0-94801B601A19}"/>
              </a:ext>
            </a:extLst>
          </p:cNvPr>
          <p:cNvCxnSpPr/>
          <p:nvPr/>
        </p:nvCxnSpPr>
        <p:spPr>
          <a:xfrm>
            <a:off x="0" y="1385601"/>
            <a:ext cx="685800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6" name="rain drop">
            <a:extLst>
              <a:ext uri="{FF2B5EF4-FFF2-40B4-BE49-F238E27FC236}">
                <a16:creationId xmlns:a16="http://schemas.microsoft.com/office/drawing/2014/main" id="{86E8EB44-1F5E-4280-852A-A3CDE2107508}"/>
              </a:ext>
            </a:extLst>
          </p:cNvPr>
          <p:cNvGrpSpPr/>
          <p:nvPr/>
        </p:nvGrpSpPr>
        <p:grpSpPr>
          <a:xfrm>
            <a:off x="51819" y="4635905"/>
            <a:ext cx="787993" cy="1147376"/>
            <a:chOff x="4790964" y="524144"/>
            <a:chExt cx="2373313" cy="3441700"/>
          </a:xfrm>
        </p:grpSpPr>
        <p:sp>
          <p:nvSpPr>
            <p:cNvPr id="37" name="Freeform 35">
              <a:extLst>
                <a:ext uri="{FF2B5EF4-FFF2-40B4-BE49-F238E27FC236}">
                  <a16:creationId xmlns:a16="http://schemas.microsoft.com/office/drawing/2014/main" id="{94FBBC2E-C999-4C31-84F7-16FFDB30D310}"/>
                </a:ext>
              </a:extLst>
            </p:cNvPr>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38" name="Freeform 38">
              <a:extLst>
                <a:ext uri="{FF2B5EF4-FFF2-40B4-BE49-F238E27FC236}">
                  <a16:creationId xmlns:a16="http://schemas.microsoft.com/office/drawing/2014/main" id="{5C661434-84F6-4332-96D6-F07B1E2778F6}"/>
                </a:ext>
              </a:extLst>
            </p:cNvPr>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39" name="rain drop">
            <a:extLst>
              <a:ext uri="{FF2B5EF4-FFF2-40B4-BE49-F238E27FC236}">
                <a16:creationId xmlns:a16="http://schemas.microsoft.com/office/drawing/2014/main" id="{2701332A-E601-49B6-8A0F-DDD7AEE7D3D3}"/>
              </a:ext>
            </a:extLst>
          </p:cNvPr>
          <p:cNvGrpSpPr/>
          <p:nvPr/>
        </p:nvGrpSpPr>
        <p:grpSpPr>
          <a:xfrm>
            <a:off x="737643" y="8042013"/>
            <a:ext cx="787993" cy="1147376"/>
            <a:chOff x="4790964" y="524144"/>
            <a:chExt cx="2373313" cy="3441700"/>
          </a:xfrm>
        </p:grpSpPr>
        <p:sp>
          <p:nvSpPr>
            <p:cNvPr id="40" name="Freeform 35">
              <a:extLst>
                <a:ext uri="{FF2B5EF4-FFF2-40B4-BE49-F238E27FC236}">
                  <a16:creationId xmlns:a16="http://schemas.microsoft.com/office/drawing/2014/main" id="{31BA6190-E373-451F-9BA6-265DE1032407}"/>
                </a:ext>
              </a:extLst>
            </p:cNvPr>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41" name="Freeform 38">
              <a:extLst>
                <a:ext uri="{FF2B5EF4-FFF2-40B4-BE49-F238E27FC236}">
                  <a16:creationId xmlns:a16="http://schemas.microsoft.com/office/drawing/2014/main" id="{FB556B41-0F09-4445-BB18-3B832279D103}"/>
                </a:ext>
              </a:extLst>
            </p:cNvPr>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grpSp>
        <p:nvGrpSpPr>
          <p:cNvPr id="42" name="rain drop">
            <a:extLst>
              <a:ext uri="{FF2B5EF4-FFF2-40B4-BE49-F238E27FC236}">
                <a16:creationId xmlns:a16="http://schemas.microsoft.com/office/drawing/2014/main" id="{D76C8E62-5757-477C-BC5D-D364F6108925}"/>
              </a:ext>
            </a:extLst>
          </p:cNvPr>
          <p:cNvGrpSpPr/>
          <p:nvPr/>
        </p:nvGrpSpPr>
        <p:grpSpPr>
          <a:xfrm>
            <a:off x="3301216" y="3200228"/>
            <a:ext cx="787993" cy="1147376"/>
            <a:chOff x="4790964" y="524144"/>
            <a:chExt cx="2373313" cy="3441700"/>
          </a:xfrm>
        </p:grpSpPr>
        <p:sp>
          <p:nvSpPr>
            <p:cNvPr id="43" name="Freeform 35">
              <a:extLst>
                <a:ext uri="{FF2B5EF4-FFF2-40B4-BE49-F238E27FC236}">
                  <a16:creationId xmlns:a16="http://schemas.microsoft.com/office/drawing/2014/main" id="{C1AF56A1-7671-4C0A-9A52-827D9F2C9D9D}"/>
                </a:ext>
              </a:extLst>
            </p:cNvPr>
            <p:cNvSpPr>
              <a:spLocks/>
            </p:cNvSpPr>
            <p:nvPr/>
          </p:nvSpPr>
          <p:spPr bwMode="auto">
            <a:xfrm>
              <a:off x="4790964" y="524144"/>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44" name="Freeform 38">
              <a:extLst>
                <a:ext uri="{FF2B5EF4-FFF2-40B4-BE49-F238E27FC236}">
                  <a16:creationId xmlns:a16="http://schemas.microsoft.com/office/drawing/2014/main" id="{2CA595F5-4FAE-48CB-A540-F4B2162856BA}"/>
                </a:ext>
              </a:extLst>
            </p:cNvPr>
            <p:cNvSpPr>
              <a:spLocks/>
            </p:cNvSpPr>
            <p:nvPr/>
          </p:nvSpPr>
          <p:spPr bwMode="auto">
            <a:xfrm>
              <a:off x="6507051" y="1389332"/>
              <a:ext cx="549275"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pic>
        <p:nvPicPr>
          <p:cNvPr id="55" name="Imagen 54">
            <a:extLst>
              <a:ext uri="{FF2B5EF4-FFF2-40B4-BE49-F238E27FC236}">
                <a16:creationId xmlns:a16="http://schemas.microsoft.com/office/drawing/2014/main" id="{F2813D92-0F89-46DA-9B90-59CBF4D08EBA}"/>
              </a:ext>
            </a:extLst>
          </p:cNvPr>
          <p:cNvPicPr>
            <a:picLocks noChangeAspect="1"/>
          </p:cNvPicPr>
          <p:nvPr/>
        </p:nvPicPr>
        <p:blipFill rotWithShape="1">
          <a:blip r:embed="rId5"/>
          <a:srcRect l="1726" r="5910"/>
          <a:stretch/>
        </p:blipFill>
        <p:spPr>
          <a:xfrm>
            <a:off x="2794211" y="3400836"/>
            <a:ext cx="3941819" cy="2115914"/>
          </a:xfrm>
          <a:prstGeom prst="flowChartAlternateProcess">
            <a:avLst/>
          </a:prstGeom>
          <a:ln>
            <a:solidFill>
              <a:schemeClr val="bg2">
                <a:lumMod val="25000"/>
              </a:schemeClr>
            </a:solidFill>
          </a:ln>
          <a:effectLst>
            <a:glow rad="127000">
              <a:schemeClr val="tx2"/>
            </a:glow>
          </a:effectLst>
        </p:spPr>
      </p:pic>
      <p:grpSp>
        <p:nvGrpSpPr>
          <p:cNvPr id="79" name="rain drop">
            <a:extLst>
              <a:ext uri="{FF2B5EF4-FFF2-40B4-BE49-F238E27FC236}">
                <a16:creationId xmlns:a16="http://schemas.microsoft.com/office/drawing/2014/main" id="{AC3F480F-9E14-436C-9073-940B0C72D172}"/>
              </a:ext>
            </a:extLst>
          </p:cNvPr>
          <p:cNvGrpSpPr/>
          <p:nvPr/>
        </p:nvGrpSpPr>
        <p:grpSpPr>
          <a:xfrm>
            <a:off x="6179941" y="7169982"/>
            <a:ext cx="637074" cy="984373"/>
            <a:chOff x="5320393" y="3105815"/>
            <a:chExt cx="2373313" cy="3441700"/>
          </a:xfrm>
        </p:grpSpPr>
        <p:sp>
          <p:nvSpPr>
            <p:cNvPr id="80" name="Freeform 35">
              <a:extLst>
                <a:ext uri="{FF2B5EF4-FFF2-40B4-BE49-F238E27FC236}">
                  <a16:creationId xmlns:a16="http://schemas.microsoft.com/office/drawing/2014/main" id="{E4A99DD2-68C1-471A-B5B2-BAF7BF6E6588}"/>
                </a:ext>
              </a:extLst>
            </p:cNvPr>
            <p:cNvSpPr>
              <a:spLocks/>
            </p:cNvSpPr>
            <p:nvPr/>
          </p:nvSpPr>
          <p:spPr bwMode="auto">
            <a:xfrm>
              <a:off x="5320393" y="3105815"/>
              <a:ext cx="2373313" cy="3441700"/>
            </a:xfrm>
            <a:custGeom>
              <a:avLst/>
              <a:gdLst>
                <a:gd name="T0" fmla="*/ 484 w 632"/>
                <a:gd name="T1" fmla="*/ 173 h 915"/>
                <a:gd name="T2" fmla="*/ 316 w 632"/>
                <a:gd name="T3" fmla="*/ 0 h 915"/>
                <a:gd name="T4" fmla="*/ 148 w 632"/>
                <a:gd name="T5" fmla="*/ 173 h 915"/>
                <a:gd name="T6" fmla="*/ 0 w 632"/>
                <a:gd name="T7" fmla="*/ 599 h 915"/>
                <a:gd name="T8" fmla="*/ 316 w 632"/>
                <a:gd name="T9" fmla="*/ 915 h 915"/>
                <a:gd name="T10" fmla="*/ 632 w 632"/>
                <a:gd name="T11" fmla="*/ 599 h 915"/>
                <a:gd name="T12" fmla="*/ 484 w 632"/>
                <a:gd name="T13" fmla="*/ 173 h 915"/>
              </a:gdLst>
              <a:ahLst/>
              <a:cxnLst>
                <a:cxn ang="0">
                  <a:pos x="T0" y="T1"/>
                </a:cxn>
                <a:cxn ang="0">
                  <a:pos x="T2" y="T3"/>
                </a:cxn>
                <a:cxn ang="0">
                  <a:pos x="T4" y="T5"/>
                </a:cxn>
                <a:cxn ang="0">
                  <a:pos x="T6" y="T7"/>
                </a:cxn>
                <a:cxn ang="0">
                  <a:pos x="T8" y="T9"/>
                </a:cxn>
                <a:cxn ang="0">
                  <a:pos x="T10" y="T11"/>
                </a:cxn>
                <a:cxn ang="0">
                  <a:pos x="T12" y="T13"/>
                </a:cxn>
              </a:cxnLst>
              <a:rect l="0" t="0" r="r" b="b"/>
              <a:pathLst>
                <a:path w="632" h="915">
                  <a:moveTo>
                    <a:pt x="484" y="173"/>
                  </a:moveTo>
                  <a:cubicBezTo>
                    <a:pt x="409" y="65"/>
                    <a:pt x="330" y="0"/>
                    <a:pt x="316" y="0"/>
                  </a:cubicBezTo>
                  <a:cubicBezTo>
                    <a:pt x="302" y="0"/>
                    <a:pt x="223" y="65"/>
                    <a:pt x="148" y="173"/>
                  </a:cubicBezTo>
                  <a:cubicBezTo>
                    <a:pt x="81" y="269"/>
                    <a:pt x="0" y="421"/>
                    <a:pt x="0" y="599"/>
                  </a:cubicBezTo>
                  <a:cubicBezTo>
                    <a:pt x="0" y="773"/>
                    <a:pt x="142" y="915"/>
                    <a:pt x="316" y="915"/>
                  </a:cubicBezTo>
                  <a:cubicBezTo>
                    <a:pt x="490" y="915"/>
                    <a:pt x="632" y="773"/>
                    <a:pt x="632" y="599"/>
                  </a:cubicBezTo>
                  <a:cubicBezTo>
                    <a:pt x="632" y="420"/>
                    <a:pt x="552" y="268"/>
                    <a:pt x="484" y="173"/>
                  </a:cubicBezTo>
                  <a:close/>
                </a:path>
              </a:pathLst>
            </a:custGeom>
            <a:gradFill>
              <a:gsLst>
                <a:gs pos="10000">
                  <a:schemeClr val="accent1">
                    <a:lumMod val="5000"/>
                    <a:lumOff val="95000"/>
                  </a:schemeClr>
                </a:gs>
                <a:gs pos="100000">
                  <a:schemeClr val="accent1">
                    <a:lumMod val="60000"/>
                    <a:lumOff val="40000"/>
                  </a:schemeClr>
                </a:gs>
              </a:gsLst>
              <a:path path="shape">
                <a:fillToRect l="50000" t="50000" r="50000" b="50000"/>
              </a:path>
            </a:gradFill>
            <a:ln w="127000">
              <a:noFill/>
            </a:ln>
            <a:effectLst>
              <a:outerShdw blurRad="787400" dist="419100" algn="tl" rotWithShape="0">
                <a:schemeClr val="tx1">
                  <a:alpha val="40000"/>
                </a:schemeClr>
              </a:outerShdw>
            </a:effectLst>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sp>
          <p:nvSpPr>
            <p:cNvPr id="81" name="Freeform 38">
              <a:extLst>
                <a:ext uri="{FF2B5EF4-FFF2-40B4-BE49-F238E27FC236}">
                  <a16:creationId xmlns:a16="http://schemas.microsoft.com/office/drawing/2014/main" id="{A54FB3BD-EC8A-4E2F-AA1F-85EB2BE7FAB9}"/>
                </a:ext>
              </a:extLst>
            </p:cNvPr>
            <p:cNvSpPr>
              <a:spLocks/>
            </p:cNvSpPr>
            <p:nvPr/>
          </p:nvSpPr>
          <p:spPr bwMode="auto">
            <a:xfrm>
              <a:off x="6688030" y="3832119"/>
              <a:ext cx="549274" cy="2012950"/>
            </a:xfrm>
            <a:custGeom>
              <a:avLst/>
              <a:gdLst>
                <a:gd name="T0" fmla="*/ 127 w 146"/>
                <a:gd name="T1" fmla="*/ 257 h 535"/>
                <a:gd name="T2" fmla="*/ 72 w 146"/>
                <a:gd name="T3" fmla="*/ 90 h 535"/>
                <a:gd name="T4" fmla="*/ 17 w 146"/>
                <a:gd name="T5" fmla="*/ 0 h 535"/>
                <a:gd name="T6" fmla="*/ 14 w 146"/>
                <a:gd name="T7" fmla="*/ 0 h 535"/>
                <a:gd name="T8" fmla="*/ 13 w 146"/>
                <a:gd name="T9" fmla="*/ 14 h 535"/>
                <a:gd name="T10" fmla="*/ 18 w 146"/>
                <a:gd name="T11" fmla="*/ 31 h 535"/>
                <a:gd name="T12" fmla="*/ 30 w 146"/>
                <a:gd name="T13" fmla="*/ 70 h 535"/>
                <a:gd name="T14" fmla="*/ 33 w 146"/>
                <a:gd name="T15" fmla="*/ 79 h 535"/>
                <a:gd name="T16" fmla="*/ 67 w 146"/>
                <a:gd name="T17" fmla="*/ 310 h 535"/>
                <a:gd name="T18" fmla="*/ 13 w 146"/>
                <a:gd name="T19" fmla="*/ 480 h 535"/>
                <a:gd name="T20" fmla="*/ 6 w 146"/>
                <a:gd name="T21" fmla="*/ 494 h 535"/>
                <a:gd name="T22" fmla="*/ 6 w 146"/>
                <a:gd name="T23" fmla="*/ 522 h 535"/>
                <a:gd name="T24" fmla="*/ 39 w 146"/>
                <a:gd name="T25" fmla="*/ 535 h 535"/>
                <a:gd name="T26" fmla="*/ 56 w 146"/>
                <a:gd name="T27" fmla="*/ 534 h 535"/>
                <a:gd name="T28" fmla="*/ 113 w 146"/>
                <a:gd name="T29" fmla="*/ 492 h 535"/>
                <a:gd name="T30" fmla="*/ 114 w 146"/>
                <a:gd name="T31" fmla="*/ 490 h 535"/>
                <a:gd name="T32" fmla="*/ 127 w 146"/>
                <a:gd name="T33" fmla="*/ 257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535">
                  <a:moveTo>
                    <a:pt x="127" y="257"/>
                  </a:moveTo>
                  <a:cubicBezTo>
                    <a:pt x="118" y="210"/>
                    <a:pt x="97" y="148"/>
                    <a:pt x="72" y="90"/>
                  </a:cubicBezTo>
                  <a:cubicBezTo>
                    <a:pt x="54" y="49"/>
                    <a:pt x="30" y="0"/>
                    <a:pt x="17" y="0"/>
                  </a:cubicBezTo>
                  <a:cubicBezTo>
                    <a:pt x="16" y="0"/>
                    <a:pt x="15" y="0"/>
                    <a:pt x="14" y="0"/>
                  </a:cubicBezTo>
                  <a:cubicBezTo>
                    <a:pt x="9" y="2"/>
                    <a:pt x="10" y="5"/>
                    <a:pt x="13" y="14"/>
                  </a:cubicBezTo>
                  <a:cubicBezTo>
                    <a:pt x="14" y="18"/>
                    <a:pt x="16" y="24"/>
                    <a:pt x="18" y="31"/>
                  </a:cubicBezTo>
                  <a:cubicBezTo>
                    <a:pt x="22" y="44"/>
                    <a:pt x="27" y="60"/>
                    <a:pt x="30" y="70"/>
                  </a:cubicBezTo>
                  <a:cubicBezTo>
                    <a:pt x="32" y="75"/>
                    <a:pt x="33" y="78"/>
                    <a:pt x="33" y="79"/>
                  </a:cubicBezTo>
                  <a:cubicBezTo>
                    <a:pt x="51" y="136"/>
                    <a:pt x="71" y="223"/>
                    <a:pt x="67" y="310"/>
                  </a:cubicBezTo>
                  <a:cubicBezTo>
                    <a:pt x="63" y="390"/>
                    <a:pt x="29" y="451"/>
                    <a:pt x="13" y="480"/>
                  </a:cubicBezTo>
                  <a:cubicBezTo>
                    <a:pt x="10" y="487"/>
                    <a:pt x="7" y="491"/>
                    <a:pt x="6" y="494"/>
                  </a:cubicBezTo>
                  <a:cubicBezTo>
                    <a:pt x="0" y="508"/>
                    <a:pt x="2" y="517"/>
                    <a:pt x="6" y="522"/>
                  </a:cubicBezTo>
                  <a:cubicBezTo>
                    <a:pt x="10" y="528"/>
                    <a:pt x="19" y="535"/>
                    <a:pt x="39" y="535"/>
                  </a:cubicBezTo>
                  <a:cubicBezTo>
                    <a:pt x="44" y="535"/>
                    <a:pt x="50" y="535"/>
                    <a:pt x="56" y="534"/>
                  </a:cubicBezTo>
                  <a:cubicBezTo>
                    <a:pt x="99" y="528"/>
                    <a:pt x="108" y="504"/>
                    <a:pt x="113" y="492"/>
                  </a:cubicBezTo>
                  <a:cubicBezTo>
                    <a:pt x="113" y="492"/>
                    <a:pt x="113" y="491"/>
                    <a:pt x="114" y="490"/>
                  </a:cubicBezTo>
                  <a:cubicBezTo>
                    <a:pt x="141" y="427"/>
                    <a:pt x="146" y="345"/>
                    <a:pt x="127" y="257"/>
                  </a:cubicBezTo>
                  <a:close/>
                </a:path>
              </a:pathLst>
            </a:custGeom>
            <a:solidFill>
              <a:schemeClr val="bg2"/>
            </a:solidFill>
            <a:ln>
              <a:noFill/>
            </a:ln>
          </p:spPr>
          <p:txBody>
            <a:bodyPr vert="horz" wrap="square" lIns="51435" tIns="25718" rIns="51435" bIns="25718" numCol="1" anchor="t" anchorCtr="0" compatLnSpc="1">
              <a:prstTxWarp prst="textNoShape">
                <a:avLst/>
              </a:prstTxWarp>
            </a:bodyPr>
            <a:lstStyle/>
            <a:p>
              <a:pPr defTabSz="514350"/>
              <a:endParaRPr lang="en-US" sz="1013" dirty="0">
                <a:solidFill>
                  <a:prstClr val="black"/>
                </a:solidFill>
                <a:latin typeface="Rockwell" panose="02060603020205020403"/>
              </a:endParaRPr>
            </a:p>
          </p:txBody>
        </p:sp>
      </p:grpSp>
      <p:sp>
        <p:nvSpPr>
          <p:cNvPr id="85" name="Rounded Rectangle 77">
            <a:extLst>
              <a:ext uri="{FF2B5EF4-FFF2-40B4-BE49-F238E27FC236}">
                <a16:creationId xmlns:a16="http://schemas.microsoft.com/office/drawing/2014/main" id="{AF00A71E-1B7F-45F1-9290-BC2A62250E76}"/>
              </a:ext>
            </a:extLst>
          </p:cNvPr>
          <p:cNvSpPr/>
          <p:nvPr/>
        </p:nvSpPr>
        <p:spPr>
          <a:xfrm>
            <a:off x="3277802" y="6697800"/>
            <a:ext cx="3458228" cy="1643883"/>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100" b="1" dirty="0">
                <a:solidFill>
                  <a:schemeClr val="accent1">
                    <a:lumMod val="50000"/>
                  </a:schemeClr>
                </a:solidFill>
                <a:effectLst>
                  <a:outerShdw blurRad="38100" dist="38100" dir="2700000" algn="tl">
                    <a:srgbClr val="000000">
                      <a:alpha val="43137"/>
                    </a:srgbClr>
                  </a:outerShdw>
                </a:effectLst>
              </a:rPr>
              <a:t>3. La reutilización y los ODS</a:t>
            </a:r>
          </a:p>
          <a:p>
            <a:pPr marL="171450" indent="-171450">
              <a:buFont typeface="Arial" panose="020B0604020202020204" pitchFamily="34" charset="0"/>
              <a:buChar char="•"/>
            </a:pPr>
            <a:r>
              <a:rPr lang="es-ES" sz="850" dirty="0">
                <a:solidFill>
                  <a:schemeClr val="accent1">
                    <a:lumMod val="50000"/>
                  </a:schemeClr>
                </a:solidFill>
              </a:rPr>
              <a:t>Uno de los objetivos de la economía circular y de la reutilización del agua es reducir la presión sobre los recursos de agua dulce (UNESCO 2020).</a:t>
            </a:r>
          </a:p>
          <a:p>
            <a:pPr marL="171450" indent="-171450">
              <a:buFont typeface="Arial" panose="020B0604020202020204" pitchFamily="34" charset="0"/>
              <a:buChar char="•"/>
            </a:pPr>
            <a:r>
              <a:rPr lang="es-ES" sz="850" dirty="0">
                <a:solidFill>
                  <a:schemeClr val="accent1">
                    <a:lumMod val="50000"/>
                  </a:schemeClr>
                </a:solidFill>
              </a:rPr>
              <a:t>Otro objetivo de la reutilización es reducir la brecha entre la demanda y la oferta de agua y alcanzar el </a:t>
            </a:r>
            <a:r>
              <a:rPr lang="es-ES" sz="850" dirty="0">
                <a:solidFill>
                  <a:schemeClr val="accent1">
                    <a:lumMod val="50000"/>
                  </a:schemeClr>
                </a:solidFill>
                <a:hlinkClick r:id="rId6">
                  <a:extLst>
                    <a:ext uri="{A12FA001-AC4F-418D-AE19-62706E023703}">
                      <ahyp:hlinkClr xmlns:ahyp="http://schemas.microsoft.com/office/drawing/2018/hyperlinkcolor" val="tx"/>
                    </a:ext>
                  </a:extLst>
                </a:hlinkClick>
              </a:rPr>
              <a:t>ODS 2</a:t>
            </a:r>
            <a:r>
              <a:rPr lang="es-ES" sz="850" dirty="0">
                <a:solidFill>
                  <a:schemeClr val="accent1">
                    <a:lumMod val="50000"/>
                  </a:schemeClr>
                </a:solidFill>
              </a:rPr>
              <a:t> y el </a:t>
            </a:r>
            <a:r>
              <a:rPr lang="es-ES" sz="850" dirty="0">
                <a:solidFill>
                  <a:schemeClr val="accent1">
                    <a:lumMod val="50000"/>
                  </a:schemeClr>
                </a:solidFill>
                <a:hlinkClick r:id="rId7">
                  <a:extLst>
                    <a:ext uri="{A12FA001-AC4F-418D-AE19-62706E023703}">
                      <ahyp:hlinkClr xmlns:ahyp="http://schemas.microsoft.com/office/drawing/2018/hyperlinkcolor" val="tx"/>
                    </a:ext>
                  </a:extLst>
                </a:hlinkClick>
              </a:rPr>
              <a:t>OD6</a:t>
            </a:r>
            <a:r>
              <a:rPr lang="es-ES" sz="850" dirty="0">
                <a:solidFill>
                  <a:schemeClr val="accent1">
                    <a:lumMod val="50000"/>
                  </a:schemeClr>
                </a:solidFill>
              </a:rPr>
              <a:t> ,que piden, respectivamente, lograr la erradicación del hambre y abastecer de agua limpia y </a:t>
            </a:r>
          </a:p>
          <a:p>
            <a:r>
              <a:rPr lang="es-ES" sz="850" dirty="0">
                <a:solidFill>
                  <a:schemeClr val="accent1">
                    <a:lumMod val="50000"/>
                  </a:schemeClr>
                </a:solidFill>
              </a:rPr>
              <a:t>      saneamiento a toda la </a:t>
            </a:r>
          </a:p>
          <a:p>
            <a:r>
              <a:rPr lang="es-ES" sz="850" dirty="0">
                <a:solidFill>
                  <a:schemeClr val="accent1">
                    <a:lumMod val="50000"/>
                  </a:schemeClr>
                </a:solidFill>
              </a:rPr>
              <a:t>      población para el año 2030.</a:t>
            </a:r>
          </a:p>
          <a:p>
            <a:pPr marL="171450" indent="-171450">
              <a:buFont typeface="Arial" panose="020B0604020202020204" pitchFamily="34" charset="0"/>
              <a:buChar char="•"/>
            </a:pPr>
            <a:r>
              <a:rPr lang="es-ES" sz="850" dirty="0">
                <a:solidFill>
                  <a:schemeClr val="accent1">
                    <a:lumMod val="50000"/>
                  </a:schemeClr>
                </a:solidFill>
              </a:rPr>
              <a:t>La reutilización puede resultar esencial </a:t>
            </a:r>
          </a:p>
          <a:p>
            <a:r>
              <a:rPr lang="es-ES" sz="850" dirty="0">
                <a:solidFill>
                  <a:schemeClr val="accent1">
                    <a:lumMod val="50000"/>
                  </a:schemeClr>
                </a:solidFill>
              </a:rPr>
              <a:t>       para la consecución de estos dos objetivos</a:t>
            </a:r>
          </a:p>
        </p:txBody>
      </p:sp>
      <p:sp>
        <p:nvSpPr>
          <p:cNvPr id="87" name="Rounded Rectangle 77">
            <a:extLst>
              <a:ext uri="{FF2B5EF4-FFF2-40B4-BE49-F238E27FC236}">
                <a16:creationId xmlns:a16="http://schemas.microsoft.com/office/drawing/2014/main" id="{E92DB0F8-3A36-451F-945C-5B5E7263764C}"/>
              </a:ext>
            </a:extLst>
          </p:cNvPr>
          <p:cNvSpPr/>
          <p:nvPr/>
        </p:nvSpPr>
        <p:spPr>
          <a:xfrm>
            <a:off x="87075" y="8441634"/>
            <a:ext cx="6615021" cy="907678"/>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200" dirty="0">
                <a:solidFill>
                  <a:schemeClr val="accent1">
                    <a:lumMod val="50000"/>
                  </a:schemeClr>
                </a:solidFill>
                <a:effectLst>
                  <a:outerShdw blurRad="38100" dist="38100" dir="2700000" algn="tl">
                    <a:srgbClr val="000000">
                      <a:alpha val="43137"/>
                    </a:srgbClr>
                  </a:outerShdw>
                </a:effectLst>
              </a:rPr>
              <a:t>Referencias:</a:t>
            </a:r>
          </a:p>
          <a:p>
            <a:pPr marL="171450" indent="-171450" algn="l">
              <a:buFont typeface="Arial" panose="020B0604020202020204" pitchFamily="34" charset="0"/>
              <a:buChar char="•"/>
            </a:pPr>
            <a:r>
              <a:rPr lang="es-ES" sz="850" dirty="0">
                <a:solidFill>
                  <a:schemeClr val="accent1">
                    <a:lumMod val="50000"/>
                  </a:schemeClr>
                </a:solidFill>
              </a:rPr>
              <a:t>INE (2018). </a:t>
            </a:r>
            <a:r>
              <a:rPr lang="es-ES" sz="850" i="1" dirty="0">
                <a:solidFill>
                  <a:schemeClr val="accent1">
                    <a:lumMod val="50000"/>
                  </a:schemeClr>
                </a:solidFill>
              </a:rPr>
              <a:t>Estadística sobre el suministro y el saneamiento del agua. Serie 2000-2016</a:t>
            </a:r>
            <a:r>
              <a:rPr lang="es-ES" sz="850" dirty="0">
                <a:solidFill>
                  <a:schemeClr val="accent1">
                    <a:lumMod val="50000"/>
                  </a:schemeClr>
                </a:solidFill>
              </a:rPr>
              <a:t>. </a:t>
            </a:r>
          </a:p>
          <a:p>
            <a:pPr marL="171450" indent="-171450" algn="l">
              <a:buFont typeface="Arial" panose="020B0604020202020204" pitchFamily="34" charset="0"/>
              <a:buChar char="•"/>
            </a:pPr>
            <a:r>
              <a:rPr lang="es-ES" sz="850" dirty="0">
                <a:solidFill>
                  <a:schemeClr val="accent1">
                    <a:lumMod val="50000"/>
                  </a:schemeClr>
                </a:solidFill>
              </a:rPr>
              <a:t>Müller, A.B., Avellán, T. &amp; </a:t>
            </a:r>
            <a:r>
              <a:rPr lang="es-ES" sz="850" dirty="0" err="1">
                <a:solidFill>
                  <a:schemeClr val="accent1">
                    <a:lumMod val="50000"/>
                  </a:schemeClr>
                </a:solidFill>
              </a:rPr>
              <a:t>Schanze</a:t>
            </a:r>
            <a:r>
              <a:rPr lang="es-ES" sz="850" dirty="0">
                <a:solidFill>
                  <a:schemeClr val="accent1">
                    <a:lumMod val="50000"/>
                  </a:schemeClr>
                </a:solidFill>
              </a:rPr>
              <a:t>, J. (2020). “</a:t>
            </a:r>
            <a:r>
              <a:rPr lang="en-US" sz="850" b="0" i="0" u="none" strike="noStrike" baseline="0" dirty="0">
                <a:solidFill>
                  <a:schemeClr val="accent1">
                    <a:lumMod val="50000"/>
                  </a:schemeClr>
                </a:solidFill>
              </a:rPr>
              <a:t>Risk and sustainability assessment framework for decision support in 'water </a:t>
            </a:r>
            <a:r>
              <a:rPr lang="es-ES" sz="850" b="0" i="0" u="none" strike="noStrike" baseline="0" dirty="0" err="1">
                <a:solidFill>
                  <a:schemeClr val="accent1">
                    <a:lumMod val="50000"/>
                  </a:schemeClr>
                </a:solidFill>
              </a:rPr>
              <a:t>scarcity</a:t>
            </a:r>
            <a:r>
              <a:rPr lang="es-ES" sz="850" b="0" i="0" u="none" strike="noStrike" baseline="0" dirty="0">
                <a:solidFill>
                  <a:schemeClr val="accent1">
                    <a:lumMod val="50000"/>
                  </a:schemeClr>
                </a:solidFill>
              </a:rPr>
              <a:t> – </a:t>
            </a:r>
            <a:r>
              <a:rPr lang="es-ES" sz="850" b="0" i="0" u="none" strike="noStrike" baseline="0" dirty="0" err="1">
                <a:solidFill>
                  <a:schemeClr val="accent1">
                    <a:lumMod val="50000"/>
                  </a:schemeClr>
                </a:solidFill>
              </a:rPr>
              <a:t>water</a:t>
            </a:r>
            <a:r>
              <a:rPr lang="es-ES" sz="850" b="0" i="0" u="none" strike="noStrike" baseline="0" dirty="0">
                <a:solidFill>
                  <a:schemeClr val="accent1">
                    <a:lumMod val="50000"/>
                  </a:schemeClr>
                </a:solidFill>
              </a:rPr>
              <a:t> </a:t>
            </a:r>
            <a:r>
              <a:rPr lang="es-ES" sz="850" b="0" i="0" u="none" strike="noStrike" baseline="0" dirty="0" err="1">
                <a:solidFill>
                  <a:schemeClr val="accent1">
                    <a:lumMod val="50000"/>
                  </a:schemeClr>
                </a:solidFill>
              </a:rPr>
              <a:t>reuse</a:t>
            </a:r>
            <a:r>
              <a:rPr lang="es-ES" sz="850" b="0" i="0" u="none" strike="noStrike" baseline="0" dirty="0">
                <a:solidFill>
                  <a:schemeClr val="accent1">
                    <a:lumMod val="50000"/>
                  </a:schemeClr>
                </a:solidFill>
              </a:rPr>
              <a:t>' </a:t>
            </a:r>
            <a:r>
              <a:rPr lang="es-ES" sz="850" b="0" i="0" u="none" strike="noStrike" baseline="0" dirty="0" err="1">
                <a:solidFill>
                  <a:schemeClr val="accent1">
                    <a:lumMod val="50000"/>
                  </a:schemeClr>
                </a:solidFill>
              </a:rPr>
              <a:t>situations</a:t>
            </a:r>
            <a:r>
              <a:rPr lang="es-ES" sz="850" b="0" i="0" u="none" strike="noStrike" baseline="0" dirty="0">
                <a:solidFill>
                  <a:schemeClr val="accent1">
                    <a:lumMod val="50000"/>
                  </a:schemeClr>
                </a:solidFill>
              </a:rPr>
              <a:t>” en </a:t>
            </a:r>
            <a:r>
              <a:rPr lang="es-ES" sz="850" b="0" i="1" u="none" strike="noStrike" baseline="0" dirty="0" err="1">
                <a:solidFill>
                  <a:schemeClr val="accent1">
                    <a:lumMod val="50000"/>
                  </a:schemeClr>
                </a:solidFill>
              </a:rPr>
              <a:t>Journal</a:t>
            </a:r>
            <a:r>
              <a:rPr lang="es-ES" sz="850" b="0" i="1" u="none" strike="noStrike" baseline="0" dirty="0">
                <a:solidFill>
                  <a:schemeClr val="accent1">
                    <a:lumMod val="50000"/>
                  </a:schemeClr>
                </a:solidFill>
              </a:rPr>
              <a:t> </a:t>
            </a:r>
            <a:r>
              <a:rPr lang="es-ES" sz="850" b="0" i="1" u="none" strike="noStrike" baseline="0" dirty="0" err="1">
                <a:solidFill>
                  <a:schemeClr val="accent1">
                    <a:lumMod val="50000"/>
                  </a:schemeClr>
                </a:solidFill>
              </a:rPr>
              <a:t>of</a:t>
            </a:r>
            <a:r>
              <a:rPr lang="es-ES" sz="850" b="0" i="1" u="none" strike="noStrike" baseline="0" dirty="0">
                <a:solidFill>
                  <a:schemeClr val="accent1">
                    <a:lumMod val="50000"/>
                  </a:schemeClr>
                </a:solidFill>
              </a:rPr>
              <a:t> </a:t>
            </a:r>
            <a:r>
              <a:rPr lang="es-ES" sz="850" b="0" i="1" u="none" strike="noStrike" baseline="0" dirty="0" err="1">
                <a:solidFill>
                  <a:schemeClr val="accent1">
                    <a:lumMod val="50000"/>
                  </a:schemeClr>
                </a:solidFill>
              </a:rPr>
              <a:t>Hidrology</a:t>
            </a:r>
            <a:r>
              <a:rPr lang="es-ES" sz="850" b="0" i="1" u="none" strike="noStrike" baseline="0" dirty="0">
                <a:solidFill>
                  <a:schemeClr val="accent1">
                    <a:lumMod val="50000"/>
                  </a:schemeClr>
                </a:solidFill>
              </a:rPr>
              <a:t> </a:t>
            </a:r>
            <a:r>
              <a:rPr lang="es-ES" sz="850" b="0" u="none" strike="noStrike" baseline="0" dirty="0">
                <a:solidFill>
                  <a:schemeClr val="accent1">
                    <a:lumMod val="50000"/>
                  </a:schemeClr>
                </a:solidFill>
              </a:rPr>
              <a:t>591</a:t>
            </a:r>
            <a:r>
              <a:rPr lang="es-ES" sz="850" b="0" i="1" u="none" strike="noStrike" baseline="0" dirty="0">
                <a:solidFill>
                  <a:schemeClr val="accent1">
                    <a:lumMod val="50000"/>
                  </a:schemeClr>
                </a:solidFill>
              </a:rPr>
              <a:t>.</a:t>
            </a:r>
          </a:p>
          <a:p>
            <a:pPr marL="171450" indent="-171450" algn="l">
              <a:buFont typeface="Arial" panose="020B0604020202020204" pitchFamily="34" charset="0"/>
              <a:buChar char="•"/>
            </a:pPr>
            <a:r>
              <a:rPr lang="es-ES" sz="850" b="0" u="none" strike="noStrike" baseline="0" dirty="0">
                <a:solidFill>
                  <a:schemeClr val="accent1">
                    <a:lumMod val="50000"/>
                  </a:schemeClr>
                </a:solidFill>
              </a:rPr>
              <a:t>UNESCO (2020). </a:t>
            </a:r>
            <a:r>
              <a:rPr lang="en-US" sz="850" i="1" dirty="0">
                <a:solidFill>
                  <a:schemeClr val="accent1">
                    <a:lumMod val="50000"/>
                  </a:schemeClr>
                </a:solidFill>
              </a:rPr>
              <a:t>Water reuse within a circular economy context</a:t>
            </a:r>
            <a:r>
              <a:rPr lang="en-US" sz="850" dirty="0">
                <a:solidFill>
                  <a:schemeClr val="accent1">
                    <a:lumMod val="50000"/>
                  </a:schemeClr>
                </a:solidFill>
              </a:rPr>
              <a:t>. </a:t>
            </a:r>
            <a:r>
              <a:rPr lang="en-US" sz="850" dirty="0" err="1">
                <a:solidFill>
                  <a:schemeClr val="accent1">
                    <a:lumMod val="50000"/>
                  </a:schemeClr>
                </a:solidFill>
              </a:rPr>
              <a:t>París</a:t>
            </a:r>
            <a:r>
              <a:rPr lang="en-US" sz="850" dirty="0">
                <a:solidFill>
                  <a:schemeClr val="accent1">
                    <a:lumMod val="50000"/>
                  </a:schemeClr>
                </a:solidFill>
              </a:rPr>
              <a:t>.</a:t>
            </a:r>
            <a:endParaRPr lang="es-ES" sz="900" dirty="0">
              <a:solidFill>
                <a:schemeClr val="accent1">
                  <a:lumMod val="50000"/>
                </a:schemeClr>
              </a:solidFill>
            </a:endParaRPr>
          </a:p>
        </p:txBody>
      </p:sp>
      <p:pic>
        <p:nvPicPr>
          <p:cNvPr id="89" name="Imagen 88">
            <a:extLst>
              <a:ext uri="{FF2B5EF4-FFF2-40B4-BE49-F238E27FC236}">
                <a16:creationId xmlns:a16="http://schemas.microsoft.com/office/drawing/2014/main" id="{256135DC-5C88-44A7-9A16-406C4BA0815D}"/>
              </a:ext>
            </a:extLst>
          </p:cNvPr>
          <p:cNvPicPr>
            <a:picLocks noChangeAspect="1"/>
          </p:cNvPicPr>
          <p:nvPr/>
        </p:nvPicPr>
        <p:blipFill>
          <a:blip r:embed="rId8"/>
          <a:stretch>
            <a:fillRect/>
          </a:stretch>
        </p:blipFill>
        <p:spPr>
          <a:xfrm>
            <a:off x="6230680" y="7855550"/>
            <a:ext cx="341868" cy="341868"/>
          </a:xfrm>
          <a:prstGeom prst="rect">
            <a:avLst/>
          </a:prstGeom>
          <a:ln>
            <a:solidFill>
              <a:schemeClr val="bg2">
                <a:lumMod val="25000"/>
              </a:schemeClr>
            </a:solidFill>
          </a:ln>
        </p:spPr>
      </p:pic>
      <p:pic>
        <p:nvPicPr>
          <p:cNvPr id="91" name="Imagen 90">
            <a:extLst>
              <a:ext uri="{FF2B5EF4-FFF2-40B4-BE49-F238E27FC236}">
                <a16:creationId xmlns:a16="http://schemas.microsoft.com/office/drawing/2014/main" id="{9E1FBEA6-9A37-4207-B048-F49ADF0A38D4}"/>
              </a:ext>
            </a:extLst>
          </p:cNvPr>
          <p:cNvPicPr>
            <a:picLocks noChangeAspect="1"/>
          </p:cNvPicPr>
          <p:nvPr/>
        </p:nvPicPr>
        <p:blipFill>
          <a:blip r:embed="rId9"/>
          <a:stretch>
            <a:fillRect/>
          </a:stretch>
        </p:blipFill>
        <p:spPr>
          <a:xfrm>
            <a:off x="5805050" y="7854978"/>
            <a:ext cx="353327" cy="353327"/>
          </a:xfrm>
          <a:prstGeom prst="rect">
            <a:avLst/>
          </a:prstGeom>
          <a:ln>
            <a:solidFill>
              <a:schemeClr val="bg2">
                <a:lumMod val="25000"/>
              </a:schemeClr>
            </a:solidFill>
          </a:ln>
        </p:spPr>
      </p:pic>
      <p:sp>
        <p:nvSpPr>
          <p:cNvPr id="102" name="Rounded Rectangle 77">
            <a:extLst>
              <a:ext uri="{FF2B5EF4-FFF2-40B4-BE49-F238E27FC236}">
                <a16:creationId xmlns:a16="http://schemas.microsoft.com/office/drawing/2014/main" id="{E090FEA4-2351-44B1-9CD5-8A481578E5AE}"/>
              </a:ext>
            </a:extLst>
          </p:cNvPr>
          <p:cNvSpPr/>
          <p:nvPr/>
        </p:nvSpPr>
        <p:spPr>
          <a:xfrm>
            <a:off x="3191115" y="5679567"/>
            <a:ext cx="3629262" cy="873306"/>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100" b="1" dirty="0">
                <a:solidFill>
                  <a:schemeClr val="accent1">
                    <a:lumMod val="50000"/>
                  </a:schemeClr>
                </a:solidFill>
                <a:effectLst>
                  <a:outerShdw blurRad="38100" dist="38100" dir="2700000" algn="tl">
                    <a:srgbClr val="000000">
                      <a:alpha val="43137"/>
                    </a:srgbClr>
                  </a:outerShdw>
                </a:effectLst>
              </a:rPr>
              <a:t>2. La reutilización en España</a:t>
            </a:r>
          </a:p>
          <a:p>
            <a:r>
              <a:rPr lang="es-ES" sz="850" dirty="0">
                <a:solidFill>
                  <a:schemeClr val="accent1">
                    <a:lumMod val="50000"/>
                  </a:schemeClr>
                </a:solidFill>
              </a:rPr>
              <a:t>La reutilización de agua como solución a los crecientes problemas de agua en el mundo se ha incrementado significativamente en los últimos años. Si bien España lidera el uso de la reutilización de agua en Europa, la reutilización es una práctica inexistente todavía en diversas comunidades autónomas </a:t>
            </a:r>
          </a:p>
          <a:p>
            <a:endParaRPr lang="es-ES" sz="850" dirty="0">
              <a:solidFill>
                <a:schemeClr val="accent1">
                  <a:lumMod val="50000"/>
                </a:schemeClr>
              </a:solidFill>
            </a:endParaRPr>
          </a:p>
        </p:txBody>
      </p:sp>
      <p:pic>
        <p:nvPicPr>
          <p:cNvPr id="107" name="Imagen 106">
            <a:extLst>
              <a:ext uri="{FF2B5EF4-FFF2-40B4-BE49-F238E27FC236}">
                <a16:creationId xmlns:a16="http://schemas.microsoft.com/office/drawing/2014/main" id="{9B2F4806-99E7-4E4B-AB32-E84990A8E674}"/>
              </a:ext>
            </a:extLst>
          </p:cNvPr>
          <p:cNvPicPr>
            <a:picLocks noChangeAspect="1"/>
          </p:cNvPicPr>
          <p:nvPr/>
        </p:nvPicPr>
        <p:blipFill>
          <a:blip r:embed="rId10"/>
          <a:stretch>
            <a:fillRect/>
          </a:stretch>
        </p:blipFill>
        <p:spPr>
          <a:xfrm>
            <a:off x="105183" y="3738296"/>
            <a:ext cx="2547871" cy="1974250"/>
          </a:xfrm>
          <a:prstGeom prst="round1Rect">
            <a:avLst/>
          </a:prstGeom>
          <a:ln>
            <a:solidFill>
              <a:schemeClr val="bg2">
                <a:lumMod val="25000"/>
              </a:schemeClr>
            </a:solidFill>
          </a:ln>
          <a:effectLst>
            <a:glow rad="127000">
              <a:schemeClr val="tx2"/>
            </a:glow>
          </a:effectLst>
        </p:spPr>
      </p:pic>
      <p:sp>
        <p:nvSpPr>
          <p:cNvPr id="3" name="Rounded Rectangle 77">
            <a:extLst>
              <a:ext uri="{FF2B5EF4-FFF2-40B4-BE49-F238E27FC236}">
                <a16:creationId xmlns:a16="http://schemas.microsoft.com/office/drawing/2014/main" id="{9A49B9C9-E92F-42E6-9730-A6E893ADA8ED}"/>
              </a:ext>
            </a:extLst>
          </p:cNvPr>
          <p:cNvSpPr/>
          <p:nvPr/>
        </p:nvSpPr>
        <p:spPr>
          <a:xfrm>
            <a:off x="142819" y="3322203"/>
            <a:ext cx="1469413" cy="278682"/>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200" dirty="0">
                <a:solidFill>
                  <a:schemeClr val="accent1">
                    <a:lumMod val="50000"/>
                  </a:schemeClr>
                </a:solidFill>
                <a:effectLst>
                  <a:outerShdw blurRad="38100" dist="38100" dir="2700000" algn="tl">
                    <a:srgbClr val="000000">
                      <a:alpha val="43137"/>
                    </a:srgbClr>
                  </a:outerShdw>
                </a:effectLst>
              </a:rPr>
              <a:t>Gráficos y tablas</a:t>
            </a:r>
          </a:p>
        </p:txBody>
      </p:sp>
      <p:sp>
        <p:nvSpPr>
          <p:cNvPr id="6" name="Rounded Rectangle 77">
            <a:extLst>
              <a:ext uri="{FF2B5EF4-FFF2-40B4-BE49-F238E27FC236}">
                <a16:creationId xmlns:a16="http://schemas.microsoft.com/office/drawing/2014/main" id="{745EC16B-B500-45B7-9551-B02525460783}"/>
              </a:ext>
            </a:extLst>
          </p:cNvPr>
          <p:cNvSpPr/>
          <p:nvPr/>
        </p:nvSpPr>
        <p:spPr>
          <a:xfrm>
            <a:off x="3485018" y="1502989"/>
            <a:ext cx="3217078" cy="1653135"/>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200" dirty="0">
                <a:solidFill>
                  <a:schemeClr val="accent1">
                    <a:lumMod val="50000"/>
                  </a:schemeClr>
                </a:solidFill>
                <a:effectLst>
                  <a:outerShdw blurRad="38100" dist="38100" dir="2700000" algn="tl">
                    <a:srgbClr val="000000">
                      <a:alpha val="43137"/>
                    </a:srgbClr>
                  </a:outerShdw>
                </a:effectLst>
              </a:rPr>
              <a:t>Metodología</a:t>
            </a:r>
          </a:p>
          <a:p>
            <a:pPr marL="171450" indent="-171450">
              <a:buFont typeface="Arial" panose="020B0604020202020204" pitchFamily="34" charset="0"/>
              <a:buChar char="•"/>
            </a:pPr>
            <a:r>
              <a:rPr lang="es-ES" sz="850" dirty="0">
                <a:solidFill>
                  <a:schemeClr val="accent1">
                    <a:lumMod val="50000"/>
                  </a:schemeClr>
                </a:solidFill>
              </a:rPr>
              <a:t>Se analiza en primer término el ciclo antrópico del agua desde el punto de vista de la reutilización potable y su contribución a la economía circular</a:t>
            </a:r>
          </a:p>
          <a:p>
            <a:pPr marL="171450" indent="-171450">
              <a:buFont typeface="Arial" panose="020B0604020202020204" pitchFamily="34" charset="0"/>
              <a:buChar char="•"/>
            </a:pPr>
            <a:r>
              <a:rPr lang="es-ES" sz="850" dirty="0">
                <a:solidFill>
                  <a:schemeClr val="accent1">
                    <a:lumMod val="50000"/>
                  </a:schemeClr>
                </a:solidFill>
              </a:rPr>
              <a:t>En segundo lugar se analizan los datos referentes a la reutilización de agua en España por territorio</a:t>
            </a:r>
          </a:p>
          <a:p>
            <a:pPr marL="171450" indent="-171450">
              <a:buFont typeface="Arial" panose="020B0604020202020204" pitchFamily="34" charset="0"/>
              <a:buChar char="•"/>
            </a:pPr>
            <a:r>
              <a:rPr lang="es-ES" sz="850" dirty="0">
                <a:solidFill>
                  <a:schemeClr val="accent1">
                    <a:lumMod val="50000"/>
                  </a:schemeClr>
                </a:solidFill>
              </a:rPr>
              <a:t>En tercer lugar se analiza de qué modo contribuye la reutilización a la consecución de los ODS y el papel que puede jugar en una situación de pandemia como la actual </a:t>
            </a:r>
          </a:p>
        </p:txBody>
      </p:sp>
      <p:sp>
        <p:nvSpPr>
          <p:cNvPr id="7" name="Rounded Rectangle 77">
            <a:extLst>
              <a:ext uri="{FF2B5EF4-FFF2-40B4-BE49-F238E27FC236}">
                <a16:creationId xmlns:a16="http://schemas.microsoft.com/office/drawing/2014/main" id="{A38F8D72-A43B-4B52-8B11-604D1B784BF7}"/>
              </a:ext>
            </a:extLst>
          </p:cNvPr>
          <p:cNvSpPr/>
          <p:nvPr/>
        </p:nvSpPr>
        <p:spPr>
          <a:xfrm>
            <a:off x="202951" y="5837596"/>
            <a:ext cx="2233042" cy="257705"/>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200" dirty="0">
                <a:solidFill>
                  <a:schemeClr val="accent1">
                    <a:lumMod val="50000"/>
                  </a:schemeClr>
                </a:solidFill>
                <a:effectLst>
                  <a:outerShdw blurRad="38100" dist="38100" dir="2700000" algn="tl">
                    <a:srgbClr val="000000">
                      <a:alpha val="43137"/>
                    </a:srgbClr>
                  </a:outerShdw>
                </a:effectLst>
              </a:rPr>
              <a:t>Resultados y conclusiones</a:t>
            </a:r>
          </a:p>
        </p:txBody>
      </p:sp>
      <p:sp>
        <p:nvSpPr>
          <p:cNvPr id="9" name="Rounded Rectangle 77">
            <a:extLst>
              <a:ext uri="{FF2B5EF4-FFF2-40B4-BE49-F238E27FC236}">
                <a16:creationId xmlns:a16="http://schemas.microsoft.com/office/drawing/2014/main" id="{170ACB76-E13D-4762-A8CB-990D58630571}"/>
              </a:ext>
            </a:extLst>
          </p:cNvPr>
          <p:cNvSpPr/>
          <p:nvPr/>
        </p:nvSpPr>
        <p:spPr>
          <a:xfrm>
            <a:off x="150438" y="6261241"/>
            <a:ext cx="2923588" cy="2074683"/>
          </a:xfrm>
          <a:prstGeom prst="roundRect">
            <a:avLst/>
          </a:prstGeom>
          <a:solidFill>
            <a:schemeClr val="bg2"/>
          </a:solidFill>
          <a:ln>
            <a:noFill/>
          </a:ln>
          <a:effectLst>
            <a:glow rad="127000">
              <a:schemeClr val="tx2"/>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100" b="1" dirty="0">
                <a:solidFill>
                  <a:schemeClr val="accent1">
                    <a:lumMod val="50000"/>
                  </a:schemeClr>
                </a:solidFill>
                <a:effectLst>
                  <a:outerShdw blurRad="38100" dist="38100" dir="2700000" algn="tl">
                    <a:srgbClr val="000000">
                      <a:alpha val="43137"/>
                    </a:srgbClr>
                  </a:outerShdw>
                </a:effectLst>
              </a:rPr>
              <a:t>1.</a:t>
            </a:r>
            <a:r>
              <a:rPr lang="es-ES" sz="850" dirty="0">
                <a:solidFill>
                  <a:schemeClr val="accent1">
                    <a:lumMod val="50000"/>
                  </a:schemeClr>
                </a:solidFill>
                <a:effectLst>
                  <a:outerShdw blurRad="38100" dist="38100" dir="2700000" algn="tl">
                    <a:srgbClr val="000000">
                      <a:alpha val="43137"/>
                    </a:srgbClr>
                  </a:outerShdw>
                </a:effectLst>
              </a:rPr>
              <a:t> </a:t>
            </a:r>
            <a:r>
              <a:rPr lang="es-ES" sz="1100" b="1" dirty="0">
                <a:solidFill>
                  <a:schemeClr val="accent1">
                    <a:lumMod val="50000"/>
                  </a:schemeClr>
                </a:solidFill>
                <a:effectLst>
                  <a:outerShdw blurRad="38100" dist="38100" dir="2700000" algn="tl">
                    <a:srgbClr val="000000">
                      <a:alpha val="43137"/>
                    </a:srgbClr>
                  </a:outerShdw>
                </a:effectLst>
              </a:rPr>
              <a:t>La reutilización como alternativa</a:t>
            </a:r>
            <a:endParaRPr lang="es-ES" sz="1100" b="1" dirty="0">
              <a:solidFill>
                <a:schemeClr val="accent1">
                  <a:lumMod val="50000"/>
                </a:schemeClr>
              </a:solidFill>
            </a:endParaRPr>
          </a:p>
          <a:p>
            <a:pPr marL="171450" indent="-171450">
              <a:buFont typeface="Arial" panose="020B0604020202020204" pitchFamily="34" charset="0"/>
              <a:buChar char="•"/>
            </a:pPr>
            <a:r>
              <a:rPr lang="es-ES" sz="850" dirty="0">
                <a:solidFill>
                  <a:schemeClr val="accent1">
                    <a:lumMod val="50000"/>
                  </a:schemeClr>
                </a:solidFill>
              </a:rPr>
              <a:t>La reutilización es una forma de garantizar la seguridad del suministro de agua, tanto en cantidad como en calidad</a:t>
            </a:r>
          </a:p>
          <a:p>
            <a:pPr marL="171450" indent="-171450">
              <a:buFont typeface="Arial" panose="020B0604020202020204" pitchFamily="34" charset="0"/>
              <a:buChar char="•"/>
            </a:pPr>
            <a:r>
              <a:rPr lang="es-ES" sz="850" dirty="0">
                <a:solidFill>
                  <a:schemeClr val="accent1">
                    <a:lumMod val="50000"/>
                  </a:schemeClr>
                </a:solidFill>
              </a:rPr>
              <a:t>La reutilización de agua se incluye como un promotor principal de la economía circular. De hecho, en la Estrategia española de economía circular se incorpora como un eje singularizado, dada su importancia</a:t>
            </a:r>
          </a:p>
          <a:p>
            <a:pPr marL="171450" indent="-171450">
              <a:buFont typeface="Arial" panose="020B0604020202020204" pitchFamily="34" charset="0"/>
              <a:buChar char="•"/>
            </a:pPr>
            <a:r>
              <a:rPr lang="es-ES" sz="850" dirty="0">
                <a:solidFill>
                  <a:schemeClr val="accent1">
                    <a:lumMod val="50000"/>
                  </a:schemeClr>
                </a:solidFill>
              </a:rPr>
              <a:t>La Federación Nacional de Comunidades de Regantes (</a:t>
            </a:r>
            <a:r>
              <a:rPr lang="es-ES" sz="850" dirty="0" err="1">
                <a:solidFill>
                  <a:schemeClr val="accent1">
                    <a:lumMod val="50000"/>
                  </a:schemeClr>
                </a:solidFill>
              </a:rPr>
              <a:t>Fenacore</a:t>
            </a:r>
            <a:r>
              <a:rPr lang="es-ES" sz="850" dirty="0">
                <a:solidFill>
                  <a:schemeClr val="accent1">
                    <a:lumMod val="50000"/>
                  </a:schemeClr>
                </a:solidFill>
              </a:rPr>
              <a:t>) defiende también el uso de aguas regeneradas y desaladas como complemento a las obras de regulación para garantizar la alimentación en el futuro</a:t>
            </a:r>
          </a:p>
        </p:txBody>
      </p:sp>
    </p:spTree>
    <p:extLst>
      <p:ext uri="{BB962C8B-B14F-4D97-AF65-F5344CB8AC3E}">
        <p14:creationId xmlns:p14="http://schemas.microsoft.com/office/powerpoint/2010/main" val="1103643023"/>
      </p:ext>
    </p:extLst>
  </p:cSld>
  <p:clrMapOvr>
    <a:masterClrMapping/>
  </p:clrMapOvr>
</p:sld>
</file>

<file path=ppt/theme/theme1.xml><?xml version="1.0" encoding="utf-8"?>
<a:theme xmlns:a="http://schemas.openxmlformats.org/drawingml/2006/main" name="Office Theme">
  <a:themeElements>
    <a:clrScheme name="drops">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1011</TotalTime>
  <Words>523</Words>
  <Application>Microsoft Office PowerPoint</Application>
  <PresentationFormat>A4 (210 x 297 mm)</PresentationFormat>
  <Paragraphs>33</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Rockwell</vt:lpstr>
      <vt:lpstr>Tw Cen MT</vt:lpstr>
      <vt:lpstr>Office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Amelia Diaz Alvarez</cp:lastModifiedBy>
  <cp:revision>43</cp:revision>
  <dcterms:created xsi:type="dcterms:W3CDTF">2020-10-20T10:11:47Z</dcterms:created>
  <dcterms:modified xsi:type="dcterms:W3CDTF">2020-11-17T11:46:59Z</dcterms:modified>
</cp:coreProperties>
</file>