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sldIdLst>
    <p:sldId id="256" r:id="rId2"/>
  </p:sldIdLst>
  <p:sldSz cx="6858000" cy="9906000" type="A4"/>
  <p:notesSz cx="9144000" cy="6858000"/>
  <p:defaultTextStyle>
    <a:defPPr>
      <a:defRPr lang="ca-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353"/>
    <p:restoredTop sz="96715"/>
  </p:normalViewPr>
  <p:slideViewPr>
    <p:cSldViewPr snapToGrid="0" snapToObjects="1">
      <p:cViewPr varScale="1">
        <p:scale>
          <a:sx n="80" d="100"/>
          <a:sy n="80" d="100"/>
        </p:scale>
        <p:origin x="300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17/11/2020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4273431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17/11/2020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817539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17/11/2020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881302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17/11/2020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4428681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10"/>
          </p:nvPr>
        </p:nvSpPr>
        <p:spPr/>
        <p:txBody>
          <a:bodyPr/>
          <a:lstStyle/>
          <a:p>
            <a:fld id="{C4AE2A95-667A-0741-8BF5-6CAC44F5EFBC}" type="datetimeFigureOut">
              <a:rPr lang="es-ES_tradnl" smtClean="0"/>
              <a:t>17/11/2020</a:t>
            </a:fld>
            <a:endParaRPr lang="es-ES_tradnl"/>
          </a:p>
        </p:txBody>
      </p:sp>
      <p:sp>
        <p:nvSpPr>
          <p:cNvPr id="5" name="Footer Placeholder 4"/>
          <p:cNvSpPr>
            <a:spLocks noGrp="1"/>
          </p:cNvSpPr>
          <p:nvPr>
            <p:ph type="ftr" sz="quarter" idx="11"/>
          </p:nvPr>
        </p:nvSpPr>
        <p:spPr/>
        <p:txBody>
          <a:bodyPr/>
          <a:lstStyle/>
          <a:p>
            <a:endParaRPr lang="es-ES_tradnl"/>
          </a:p>
        </p:txBody>
      </p:sp>
      <p:sp>
        <p:nvSpPr>
          <p:cNvPr id="6" name="Slide Number Placeholder 5"/>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32106580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17/11/2020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328394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4" name="Content Placeholder 3"/>
          <p:cNvSpPr>
            <a:spLocks noGrp="1"/>
          </p:cNvSpPr>
          <p:nvPr>
            <p:ph sz="half" idx="2"/>
          </p:nvPr>
        </p:nvSpPr>
        <p:spPr>
          <a:xfrm>
            <a:off x="472381" y="3618442"/>
            <a:ext cx="2901255" cy="5322183"/>
          </a:xfrm>
        </p:spPr>
        <p:txBody>
          <a:bodyPr/>
          <a:lstStyle/>
          <a:p>
            <a:pPr lvl="0"/>
            <a:r>
              <a:rPr lang="es-ES"/>
              <a:t>Editar los estilos de texto del patrón
Segundo nivel
Tercer nivel
Cuarto nivel
Quinto nivel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s-ES"/>
              <a:t>Editar los estilos de texto del patrón
Segundo nivel
Tercer nivel
Cuarto nivel
Quinto nivel</a:t>
            </a:r>
            <a:endParaRPr lang="en-US" dirty="0"/>
          </a:p>
        </p:txBody>
      </p:sp>
      <p:sp>
        <p:nvSpPr>
          <p:cNvPr id="6" name="Content Placeholder 5"/>
          <p:cNvSpPr>
            <a:spLocks noGrp="1"/>
          </p:cNvSpPr>
          <p:nvPr>
            <p:ph sz="quarter" idx="4"/>
          </p:nvPr>
        </p:nvSpPr>
        <p:spPr>
          <a:xfrm>
            <a:off x="3471863" y="3618442"/>
            <a:ext cx="2915543" cy="5322183"/>
          </a:xfrm>
        </p:spPr>
        <p:txBody>
          <a:bodyPr/>
          <a:lstStyle/>
          <a:p>
            <a:pPr lvl="0"/>
            <a:r>
              <a:rPr lang="es-ES"/>
              <a:t>Editar los estilos de texto del patrón
Segundo nivel
Tercer nivel
Cuarto nivel
Quinto nivel</a:t>
            </a:r>
            <a:endParaRPr lang="en-US" dirty="0"/>
          </a:p>
        </p:txBody>
      </p:sp>
      <p:sp>
        <p:nvSpPr>
          <p:cNvPr id="7" name="Date Placeholder 6"/>
          <p:cNvSpPr>
            <a:spLocks noGrp="1"/>
          </p:cNvSpPr>
          <p:nvPr>
            <p:ph type="dt" sz="half" idx="10"/>
          </p:nvPr>
        </p:nvSpPr>
        <p:spPr/>
        <p:txBody>
          <a:bodyPr/>
          <a:lstStyle/>
          <a:p>
            <a:fld id="{C4AE2A95-667A-0741-8BF5-6CAC44F5EFBC}" type="datetimeFigureOut">
              <a:rPr lang="es-ES_tradnl" smtClean="0"/>
              <a:t>17/11/2020</a:t>
            </a:fld>
            <a:endParaRPr lang="es-ES_tradnl"/>
          </a:p>
        </p:txBody>
      </p:sp>
      <p:sp>
        <p:nvSpPr>
          <p:cNvPr id="8" name="Footer Placeholder 7"/>
          <p:cNvSpPr>
            <a:spLocks noGrp="1"/>
          </p:cNvSpPr>
          <p:nvPr>
            <p:ph type="ftr" sz="quarter" idx="11"/>
          </p:nvPr>
        </p:nvSpPr>
        <p:spPr/>
        <p:txBody>
          <a:bodyPr/>
          <a:lstStyle/>
          <a:p>
            <a:endParaRPr lang="es-ES_tradnl"/>
          </a:p>
        </p:txBody>
      </p:sp>
      <p:sp>
        <p:nvSpPr>
          <p:cNvPr id="9" name="Slide Number Placeholder 8"/>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15019343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C4AE2A95-667A-0741-8BF5-6CAC44F5EFBC}" type="datetimeFigureOut">
              <a:rPr lang="es-ES_tradnl" smtClean="0"/>
              <a:t>17/11/2020</a:t>
            </a:fld>
            <a:endParaRPr lang="es-ES_tradnl"/>
          </a:p>
        </p:txBody>
      </p:sp>
      <p:sp>
        <p:nvSpPr>
          <p:cNvPr id="4" name="Footer Placeholder 3"/>
          <p:cNvSpPr>
            <a:spLocks noGrp="1"/>
          </p:cNvSpPr>
          <p:nvPr>
            <p:ph type="ftr" sz="quarter" idx="11"/>
          </p:nvPr>
        </p:nvSpPr>
        <p:spPr/>
        <p:txBody>
          <a:bodyPr/>
          <a:lstStyle/>
          <a:p>
            <a:endParaRPr lang="es-ES_tradnl"/>
          </a:p>
        </p:txBody>
      </p:sp>
      <p:sp>
        <p:nvSpPr>
          <p:cNvPr id="5" name="Slide Number Placeholder 4"/>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5979316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AE2A95-667A-0741-8BF5-6CAC44F5EFBC}" type="datetimeFigureOut">
              <a:rPr lang="es-ES_tradnl" smtClean="0"/>
              <a:t>17/11/2020</a:t>
            </a:fld>
            <a:endParaRPr lang="es-ES_tradnl"/>
          </a:p>
        </p:txBody>
      </p:sp>
      <p:sp>
        <p:nvSpPr>
          <p:cNvPr id="3" name="Footer Placeholder 2"/>
          <p:cNvSpPr>
            <a:spLocks noGrp="1"/>
          </p:cNvSpPr>
          <p:nvPr>
            <p:ph type="ftr" sz="quarter" idx="11"/>
          </p:nvPr>
        </p:nvSpPr>
        <p:spPr/>
        <p:txBody>
          <a:bodyPr/>
          <a:lstStyle/>
          <a:p>
            <a:endParaRPr lang="es-ES_tradnl"/>
          </a:p>
        </p:txBody>
      </p:sp>
      <p:sp>
        <p:nvSpPr>
          <p:cNvPr id="4" name="Slide Number Placeholder 3"/>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931356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s-ES"/>
              <a:t>Editar los estilos de texto del patrón
Segundo nivel
Tercer nivel
Cuarto nivel
Quinto nivel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17/11/2020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2118735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s-ES"/>
              <a:t>Editar los estilos de texto del patrón
Segundo nivel
Tercer nivel
Cuarto nivel
Quinto nivel</a:t>
            </a:r>
            <a:endParaRPr lang="en-US" dirty="0"/>
          </a:p>
        </p:txBody>
      </p:sp>
      <p:sp>
        <p:nvSpPr>
          <p:cNvPr id="5" name="Date Placeholder 4"/>
          <p:cNvSpPr>
            <a:spLocks noGrp="1"/>
          </p:cNvSpPr>
          <p:nvPr>
            <p:ph type="dt" sz="half" idx="10"/>
          </p:nvPr>
        </p:nvSpPr>
        <p:spPr/>
        <p:txBody>
          <a:bodyPr/>
          <a:lstStyle/>
          <a:p>
            <a:fld id="{C4AE2A95-667A-0741-8BF5-6CAC44F5EFBC}" type="datetimeFigureOut">
              <a:rPr lang="es-ES_tradnl" smtClean="0"/>
              <a:t>17/11/2020</a:t>
            </a:fld>
            <a:endParaRPr lang="es-ES_tradnl"/>
          </a:p>
        </p:txBody>
      </p:sp>
      <p:sp>
        <p:nvSpPr>
          <p:cNvPr id="6" name="Footer Placeholder 5"/>
          <p:cNvSpPr>
            <a:spLocks noGrp="1"/>
          </p:cNvSpPr>
          <p:nvPr>
            <p:ph type="ftr" sz="quarter" idx="11"/>
          </p:nvPr>
        </p:nvSpPr>
        <p:spPr/>
        <p:txBody>
          <a:bodyPr/>
          <a:lstStyle/>
          <a:p>
            <a:endParaRPr lang="es-ES_tradnl"/>
          </a:p>
        </p:txBody>
      </p:sp>
      <p:sp>
        <p:nvSpPr>
          <p:cNvPr id="7" name="Slide Number Placeholder 6"/>
          <p:cNvSpPr>
            <a:spLocks noGrp="1"/>
          </p:cNvSpPr>
          <p:nvPr>
            <p:ph type="sldNum" sz="quarter" idx="12"/>
          </p:nvPr>
        </p:nvSpPr>
        <p:spPr/>
        <p:txBody>
          <a:body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800002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s-ES"/>
              <a:t>Editar los estilos de texto del patrón
Segundo nivel
Tercer nivel
Cuarto nivel
Quinto nivel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C4AE2A95-667A-0741-8BF5-6CAC44F5EFBC}" type="datetimeFigureOut">
              <a:rPr lang="es-ES_tradnl" smtClean="0"/>
              <a:t>17/11/2020</a:t>
            </a:fld>
            <a:endParaRPr lang="es-ES_tradnl"/>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s-ES_tradnl"/>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4D2679D-A049-B544-A19C-76AAC994FFB9}" type="slidenum">
              <a:rPr lang="es-ES_tradnl" smtClean="0"/>
              <a:t>‹Nº›</a:t>
            </a:fld>
            <a:endParaRPr lang="es-ES_tradnl"/>
          </a:p>
        </p:txBody>
      </p:sp>
    </p:spTree>
    <p:extLst>
      <p:ext uri="{BB962C8B-B14F-4D97-AF65-F5344CB8AC3E}">
        <p14:creationId xmlns:p14="http://schemas.microsoft.com/office/powerpoint/2010/main" val="304080272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hyperlink" Target="mailto:1adiaz@ub.edu;2bnoguera@ub.edu;3salgot@ub.edu" TargetMode="External"/><Relationship Id="rId7"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png"/><Relationship Id="rId10" Type="http://schemas.openxmlformats.org/officeDocument/2006/relationships/image" Target="../media/image8.jpg"/><Relationship Id="rId4" Type="http://schemas.openxmlformats.org/officeDocument/2006/relationships/image" Target="../media/image2.jpeg"/><Relationship Id="rId9"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93000">
              <a:schemeClr val="bg2"/>
            </a:gs>
            <a:gs pos="100000">
              <a:schemeClr val="accent1">
                <a:lumMod val="45000"/>
                <a:lumOff val="55000"/>
              </a:schemeClr>
            </a:gs>
            <a:gs pos="100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501F2D3-3BE7-B247-98B8-E323BC917BDC}"/>
              </a:ext>
            </a:extLst>
          </p:cNvPr>
          <p:cNvSpPr txBox="1"/>
          <p:nvPr/>
        </p:nvSpPr>
        <p:spPr>
          <a:xfrm>
            <a:off x="37945" y="93625"/>
            <a:ext cx="2541593" cy="646331"/>
          </a:xfrm>
          <a:prstGeom prst="rect">
            <a:avLst/>
          </a:prstGeom>
          <a:noFill/>
        </p:spPr>
        <p:txBody>
          <a:bodyPr wrap="none" rtlCol="0">
            <a:spAutoFit/>
            <a:scene3d>
              <a:camera prst="orthographicFront"/>
              <a:lightRig rig="harsh" dir="t"/>
            </a:scene3d>
            <a:sp3d extrusionH="57150" prstMaterial="matte">
              <a:bevelT w="63500" h="12700" prst="angle"/>
              <a:contourClr>
                <a:schemeClr val="bg1">
                  <a:lumMod val="65000"/>
                </a:schemeClr>
              </a:contourClr>
            </a:sp3d>
          </a:bodyPr>
          <a:lstStyle/>
          <a:p>
            <a:r>
              <a:rPr lang="es-ES_tradnl" b="1" dirty="0">
                <a:ln/>
                <a:solidFill>
                  <a:schemeClr val="bg2">
                    <a:lumMod val="50000"/>
                  </a:schemeClr>
                </a:solidFill>
              </a:rPr>
              <a:t>FISCALIDAD AMBIENTAL </a:t>
            </a:r>
          </a:p>
          <a:p>
            <a:r>
              <a:rPr lang="es-ES_tradnl" b="1" dirty="0">
                <a:ln/>
                <a:solidFill>
                  <a:schemeClr val="bg2">
                    <a:lumMod val="50000"/>
                  </a:schemeClr>
                </a:solidFill>
              </a:rPr>
              <a:t>Y SOSTENIBILIDAD</a:t>
            </a:r>
          </a:p>
        </p:txBody>
      </p:sp>
      <p:pic>
        <p:nvPicPr>
          <p:cNvPr id="6" name="Imagen 5">
            <a:extLst>
              <a:ext uri="{FF2B5EF4-FFF2-40B4-BE49-F238E27FC236}">
                <a16:creationId xmlns:a16="http://schemas.microsoft.com/office/drawing/2014/main" id="{F80BAF43-FA28-4D42-8C80-AFAD757130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386882" y="164761"/>
            <a:ext cx="3408190" cy="1195754"/>
          </a:xfrm>
          <a:prstGeom prst="rect">
            <a:avLst/>
          </a:prstGeom>
          <a:noFill/>
          <a:ln>
            <a:noFill/>
          </a:ln>
        </p:spPr>
      </p:pic>
      <p:sp>
        <p:nvSpPr>
          <p:cNvPr id="7" name="CuadroTexto 6">
            <a:extLst>
              <a:ext uri="{FF2B5EF4-FFF2-40B4-BE49-F238E27FC236}">
                <a16:creationId xmlns:a16="http://schemas.microsoft.com/office/drawing/2014/main" id="{3D9778DD-7EF1-0045-9488-FEC7072A1A1F}"/>
              </a:ext>
            </a:extLst>
          </p:cNvPr>
          <p:cNvSpPr txBox="1"/>
          <p:nvPr/>
        </p:nvSpPr>
        <p:spPr>
          <a:xfrm>
            <a:off x="-16657" y="803477"/>
            <a:ext cx="3422129" cy="646331"/>
          </a:xfrm>
          <a:prstGeom prst="rect">
            <a:avLst/>
          </a:prstGeom>
          <a:noFill/>
        </p:spPr>
        <p:txBody>
          <a:bodyPr wrap="square" rtlCol="0">
            <a:spAutoFit/>
          </a:bodyPr>
          <a:lstStyle/>
          <a:p>
            <a:r>
              <a:rPr lang="es-ES_tradnl" sz="1200" dirty="0">
                <a:solidFill>
                  <a:schemeClr val="tx1">
                    <a:lumMod val="75000"/>
                    <a:lumOff val="25000"/>
                  </a:schemeClr>
                </a:solidFill>
              </a:rPr>
              <a:t>Díaz, A</a:t>
            </a:r>
            <a:r>
              <a:rPr lang="es-ES_tradnl" sz="1200" baseline="30000" dirty="0">
                <a:solidFill>
                  <a:schemeClr val="tx1">
                    <a:lumMod val="75000"/>
                    <a:lumOff val="25000"/>
                  </a:schemeClr>
                </a:solidFill>
              </a:rPr>
              <a:t>1</a:t>
            </a:r>
            <a:r>
              <a:rPr lang="es-ES_tradnl" sz="1200" dirty="0">
                <a:solidFill>
                  <a:schemeClr val="tx1">
                    <a:lumMod val="75000"/>
                    <a:lumOff val="25000"/>
                  </a:schemeClr>
                </a:solidFill>
              </a:rPr>
              <a:t>., Noguera, B</a:t>
            </a:r>
            <a:r>
              <a:rPr lang="es-ES_tradnl" sz="1200" baseline="30000" dirty="0">
                <a:solidFill>
                  <a:schemeClr val="tx1">
                    <a:lumMod val="75000"/>
                    <a:lumOff val="25000"/>
                  </a:schemeClr>
                </a:solidFill>
              </a:rPr>
              <a:t>2</a:t>
            </a:r>
            <a:r>
              <a:rPr lang="es-ES_tradnl" sz="1200" dirty="0">
                <a:solidFill>
                  <a:schemeClr val="tx1">
                    <a:lumMod val="75000"/>
                    <a:lumOff val="25000"/>
                  </a:schemeClr>
                </a:solidFill>
              </a:rPr>
              <a:t>., Salgot, M.</a:t>
            </a:r>
            <a:r>
              <a:rPr lang="es-ES_tradnl" sz="1200" baseline="30000" dirty="0">
                <a:solidFill>
                  <a:schemeClr val="tx1">
                    <a:lumMod val="75000"/>
                    <a:lumOff val="25000"/>
                  </a:schemeClr>
                </a:solidFill>
              </a:rPr>
              <a:t>3</a:t>
            </a:r>
          </a:p>
          <a:p>
            <a:r>
              <a:rPr lang="es-ES_tradnl" sz="1200" baseline="30000" dirty="0">
                <a:solidFill>
                  <a:schemeClr val="tx1">
                    <a:lumMod val="75000"/>
                    <a:lumOff val="25000"/>
                  </a:schemeClr>
                </a:solidFill>
                <a:hlinkClick r:id="rId3"/>
              </a:rPr>
              <a:t>1</a:t>
            </a:r>
            <a:r>
              <a:rPr lang="es-ES_tradnl" sz="1200" dirty="0">
                <a:solidFill>
                  <a:schemeClr val="tx1">
                    <a:lumMod val="75000"/>
                    <a:lumOff val="25000"/>
                  </a:schemeClr>
                </a:solidFill>
                <a:hlinkClick r:id="rId3"/>
              </a:rPr>
              <a:t>adiaz@ub.edu;</a:t>
            </a:r>
            <a:r>
              <a:rPr lang="es-ES_tradnl" sz="1200" baseline="30000" dirty="0">
                <a:solidFill>
                  <a:schemeClr val="tx1">
                    <a:lumMod val="75000"/>
                    <a:lumOff val="25000"/>
                  </a:schemeClr>
                </a:solidFill>
                <a:hlinkClick r:id="rId3"/>
              </a:rPr>
              <a:t>2</a:t>
            </a:r>
            <a:r>
              <a:rPr lang="es-ES_tradnl" sz="1200" dirty="0">
                <a:solidFill>
                  <a:schemeClr val="tx1">
                    <a:lumMod val="75000"/>
                    <a:lumOff val="25000"/>
                  </a:schemeClr>
                </a:solidFill>
                <a:hlinkClick r:id="rId3"/>
              </a:rPr>
              <a:t>bnoguera@ub.edu;</a:t>
            </a:r>
            <a:r>
              <a:rPr lang="es-ES_tradnl" sz="1200" baseline="30000" dirty="0">
                <a:solidFill>
                  <a:schemeClr val="tx1">
                    <a:lumMod val="75000"/>
                    <a:lumOff val="25000"/>
                  </a:schemeClr>
                </a:solidFill>
                <a:hlinkClick r:id="rId3"/>
              </a:rPr>
              <a:t>3</a:t>
            </a:r>
            <a:r>
              <a:rPr lang="es-ES_tradnl" sz="1200" dirty="0">
                <a:solidFill>
                  <a:schemeClr val="tx1">
                    <a:lumMod val="75000"/>
                    <a:lumOff val="25000"/>
                  </a:schemeClr>
                </a:solidFill>
                <a:hlinkClick r:id="rId3"/>
              </a:rPr>
              <a:t>salgot@ub.edu</a:t>
            </a:r>
            <a:endParaRPr lang="es-ES_tradnl" sz="1200" dirty="0">
              <a:solidFill>
                <a:schemeClr val="tx1">
                  <a:lumMod val="75000"/>
                  <a:lumOff val="25000"/>
                </a:schemeClr>
              </a:solidFill>
            </a:endParaRPr>
          </a:p>
          <a:p>
            <a:r>
              <a:rPr lang="es-ES_tradnl" sz="1200" dirty="0" err="1">
                <a:solidFill>
                  <a:schemeClr val="tx1">
                    <a:lumMod val="75000"/>
                    <a:lumOff val="25000"/>
                  </a:schemeClr>
                </a:solidFill>
              </a:rPr>
              <a:t>Universitat</a:t>
            </a:r>
            <a:r>
              <a:rPr lang="es-ES_tradnl" sz="1200" dirty="0">
                <a:solidFill>
                  <a:schemeClr val="tx1">
                    <a:lumMod val="75000"/>
                    <a:lumOff val="25000"/>
                  </a:schemeClr>
                </a:solidFill>
              </a:rPr>
              <a:t> de Barcelona</a:t>
            </a:r>
          </a:p>
        </p:txBody>
      </p:sp>
      <p:pic>
        <p:nvPicPr>
          <p:cNvPr id="14" name="Imagen 13">
            <a:extLst>
              <a:ext uri="{FF2B5EF4-FFF2-40B4-BE49-F238E27FC236}">
                <a16:creationId xmlns:a16="http://schemas.microsoft.com/office/drawing/2014/main" id="{E708200F-6380-9D41-9AA4-7DC1D050EAE2}"/>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15666" y="9531840"/>
            <a:ext cx="6842334" cy="374159"/>
          </a:xfrm>
          <a:prstGeom prst="rect">
            <a:avLst/>
          </a:prstGeom>
          <a:noFill/>
          <a:ln>
            <a:noFill/>
          </a:ln>
        </p:spPr>
      </p:pic>
      <p:cxnSp>
        <p:nvCxnSpPr>
          <p:cNvPr id="8" name="Conector recto 7">
            <a:extLst>
              <a:ext uri="{FF2B5EF4-FFF2-40B4-BE49-F238E27FC236}">
                <a16:creationId xmlns:a16="http://schemas.microsoft.com/office/drawing/2014/main" id="{7467A5FC-77F2-457D-BE37-4331DAA255AF}"/>
              </a:ext>
            </a:extLst>
          </p:cNvPr>
          <p:cNvCxnSpPr/>
          <p:nvPr/>
        </p:nvCxnSpPr>
        <p:spPr>
          <a:xfrm flipH="1">
            <a:off x="0" y="1503947"/>
            <a:ext cx="6858000" cy="0"/>
          </a:xfrm>
          <a:prstGeom prst="line">
            <a:avLst/>
          </a:prstGeom>
          <a:ln w="19050">
            <a:solidFill>
              <a:schemeClr val="bg2">
                <a:lumMod val="75000"/>
              </a:schemeClr>
            </a:solidFill>
          </a:ln>
        </p:spPr>
        <p:style>
          <a:lnRef idx="1">
            <a:schemeClr val="dk1"/>
          </a:lnRef>
          <a:fillRef idx="0">
            <a:schemeClr val="dk1"/>
          </a:fillRef>
          <a:effectRef idx="0">
            <a:schemeClr val="dk1"/>
          </a:effectRef>
          <a:fontRef idx="minor">
            <a:schemeClr val="tx1"/>
          </a:fontRef>
        </p:style>
      </p:cxnSp>
      <p:sp>
        <p:nvSpPr>
          <p:cNvPr id="9" name="Rounded Rectangle 77">
            <a:extLst>
              <a:ext uri="{FF2B5EF4-FFF2-40B4-BE49-F238E27FC236}">
                <a16:creationId xmlns:a16="http://schemas.microsoft.com/office/drawing/2014/main" id="{370B0F7A-948A-4037-906F-38C9CB02D109}"/>
              </a:ext>
            </a:extLst>
          </p:cNvPr>
          <p:cNvSpPr/>
          <p:nvPr/>
        </p:nvSpPr>
        <p:spPr>
          <a:xfrm>
            <a:off x="97262" y="6352951"/>
            <a:ext cx="6663476" cy="2228616"/>
          </a:xfrm>
          <a:prstGeom prst="roundRect">
            <a:avLst/>
          </a:prstGeom>
          <a:solidFill>
            <a:schemeClr val="bg2"/>
          </a:solidFill>
          <a:ln>
            <a:noFill/>
          </a:ln>
          <a:effectLst>
            <a:glow rad="127000">
              <a:schemeClr val="tx1">
                <a:lumMod val="65000"/>
                <a:lumOff val="35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marL="171450" indent="-171450">
              <a:buFont typeface="Arial" panose="020B0604020202020204" pitchFamily="34" charset="0"/>
              <a:buChar char="•"/>
            </a:pPr>
            <a:r>
              <a:rPr lang="es-ES" sz="1100" dirty="0">
                <a:solidFill>
                  <a:schemeClr val="tx1">
                    <a:lumMod val="75000"/>
                    <a:lumOff val="25000"/>
                  </a:schemeClr>
                </a:solidFill>
                <a:effectLst/>
                <a:latin typeface="Calibri" panose="020F0502020204030204" pitchFamily="34" charset="0"/>
                <a:ea typeface="Times New Roman" panose="02020603050405020304" pitchFamily="18" charset="0"/>
                <a:cs typeface="Times New Roman" panose="02020603050405020304" pitchFamily="18" charset="0"/>
              </a:rPr>
              <a:t>Los impuestos ambientales contribuyen a la economía circular dado que suponen un incentivo permanente hacia conductas más respetuosas con el medio ambiente, ya que, si se modifica el comportamiento, disminuye la carga fiscal. Por otra parte, la fiscalidad ambiental puede ser también un incentivo a la innovación en nuevas formas de producción, transporte y consumo menos contaminantes. </a:t>
            </a:r>
            <a:endParaRPr lang="es-ES"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s-ES"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Los impuestos ambientales en España representan un 5,4% del total de los ingresos fiscales, una cifra muy alejada del objetivo común de la UE para 2020 que era del 10%.</a:t>
            </a:r>
          </a:p>
          <a:p>
            <a:pPr marL="171450" indent="-171450">
              <a:buFont typeface="Arial" panose="020B0604020202020204" pitchFamily="34" charset="0"/>
              <a:buChar char="•"/>
            </a:pPr>
            <a:r>
              <a:rPr lang="es-ES"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Según EUROSTAT (2019), España se sitúa por debajo de la media de los países miembros de la UE, con una </a:t>
            </a:r>
            <a:r>
              <a:rPr lang="es-ES" sz="11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ratio </a:t>
            </a:r>
            <a:r>
              <a:rPr lang="es-ES"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sobre el PIB del 1,8%, con un margen de mejora considerable, por lo tanto. </a:t>
            </a:r>
          </a:p>
          <a:p>
            <a:pPr marL="171450" indent="-171450">
              <a:buFont typeface="Arial" panose="020B0604020202020204" pitchFamily="34" charset="0"/>
              <a:buChar char="•"/>
            </a:pPr>
            <a:r>
              <a:rPr lang="es-ES" sz="1100" dirty="0">
                <a:solidFill>
                  <a:schemeClr val="tx1">
                    <a:lumMod val="75000"/>
                    <a:lumOff val="25000"/>
                  </a:schemeClr>
                </a:solidFill>
                <a:ea typeface="Calibri" panose="020F0502020204030204" pitchFamily="34" charset="0"/>
                <a:cs typeface="Times New Roman" panose="02020603050405020304" pitchFamily="18" charset="0"/>
              </a:rPr>
              <a:t>L</a:t>
            </a:r>
            <a:r>
              <a:rPr lang="es-ES" sz="1100" dirty="0">
                <a:solidFill>
                  <a:schemeClr val="tx1">
                    <a:lumMod val="75000"/>
                    <a:lumOff val="25000"/>
                  </a:schemeClr>
                </a:solidFill>
                <a:effectLst/>
                <a:ea typeface="Calibri" panose="020F0502020204030204" pitchFamily="34" charset="0"/>
                <a:cs typeface="Times New Roman" panose="02020603050405020304" pitchFamily="18" charset="0"/>
              </a:rPr>
              <a:t>as características atribuidas a los impuestos ambientales, los hacen especialmente adecuados para alcanzar varios de los ODS: internalización de externalidades, estímulo de la innovación, minimizar los costes de control de la contaminación, aumentar los ingresos impositivos, reduciendo el consumo o la producción de los bienes contaminantes, posibilidad de producir el “doble, doble dividendo” a través de </a:t>
            </a:r>
            <a:r>
              <a:rPr lang="es-ES" sz="1100" dirty="0">
                <a:solidFill>
                  <a:schemeClr val="tx1">
                    <a:lumMod val="75000"/>
                    <a:lumOff val="25000"/>
                  </a:schemeClr>
                </a:solidFill>
                <a:effectLst/>
                <a:latin typeface="Calibri" panose="020F0502020204030204" pitchFamily="34" charset="0"/>
                <a:ea typeface="Calibri" panose="020F0502020204030204" pitchFamily="34" charset="0"/>
              </a:rPr>
              <a:t>mejoras en: el medio ambiente, la innovación y la competitividad, el empleo y el sistema impositivo</a:t>
            </a:r>
            <a:endParaRPr lang="es-ES" sz="1100" dirty="0">
              <a:solidFill>
                <a:schemeClr val="tx1">
                  <a:lumMod val="75000"/>
                  <a:lumOff val="25000"/>
                </a:schemeClr>
              </a:solidFill>
              <a:effectLst>
                <a:outerShdw blurRad="38100" dist="38100" dir="2700000" algn="tl">
                  <a:srgbClr val="000000">
                    <a:alpha val="43137"/>
                  </a:srgbClr>
                </a:outerShdw>
              </a:effectLst>
            </a:endParaRPr>
          </a:p>
        </p:txBody>
      </p:sp>
      <p:pic>
        <p:nvPicPr>
          <p:cNvPr id="12" name="Imagen 11">
            <a:extLst>
              <a:ext uri="{FF2B5EF4-FFF2-40B4-BE49-F238E27FC236}">
                <a16:creationId xmlns:a16="http://schemas.microsoft.com/office/drawing/2014/main" id="{A50CE581-EA24-496C-9B0B-5CCFCE36E57E}"/>
              </a:ext>
            </a:extLst>
          </p:cNvPr>
          <p:cNvPicPr>
            <a:picLocks noChangeAspect="1"/>
          </p:cNvPicPr>
          <p:nvPr/>
        </p:nvPicPr>
        <p:blipFill>
          <a:blip r:embed="rId5"/>
          <a:stretch>
            <a:fillRect/>
          </a:stretch>
        </p:blipFill>
        <p:spPr>
          <a:xfrm>
            <a:off x="135192" y="4036154"/>
            <a:ext cx="3564238" cy="1692453"/>
          </a:xfrm>
          <a:prstGeom prst="rect">
            <a:avLst/>
          </a:prstGeom>
          <a:effectLst>
            <a:glow rad="127000">
              <a:schemeClr val="bg2">
                <a:lumMod val="75000"/>
              </a:schemeClr>
            </a:glow>
          </a:effectLst>
        </p:spPr>
      </p:pic>
      <p:sp>
        <p:nvSpPr>
          <p:cNvPr id="13" name="Rounded Rectangle 77">
            <a:extLst>
              <a:ext uri="{FF2B5EF4-FFF2-40B4-BE49-F238E27FC236}">
                <a16:creationId xmlns:a16="http://schemas.microsoft.com/office/drawing/2014/main" id="{371AF552-6C45-4926-BA69-CC50F687B495}"/>
              </a:ext>
            </a:extLst>
          </p:cNvPr>
          <p:cNvSpPr/>
          <p:nvPr/>
        </p:nvSpPr>
        <p:spPr>
          <a:xfrm>
            <a:off x="201124" y="3577243"/>
            <a:ext cx="1518833" cy="331936"/>
          </a:xfrm>
          <a:prstGeom prst="roundRect">
            <a:avLst/>
          </a:prstGeom>
          <a:solidFill>
            <a:schemeClr val="bg2"/>
          </a:solidFill>
          <a:ln>
            <a:noFill/>
          </a:ln>
          <a:effectLst>
            <a:glow rad="127000">
              <a:schemeClr val="bg2">
                <a:lumMod val="75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endParaRPr lang="es-ES" sz="1400" dirty="0">
              <a:solidFill>
                <a:schemeClr val="tx1">
                  <a:lumMod val="75000"/>
                  <a:lumOff val="25000"/>
                </a:schemeClr>
              </a:solidFill>
              <a:effectLst>
                <a:outerShdw blurRad="38100" dist="38100" dir="2700000" algn="tl">
                  <a:srgbClr val="000000">
                    <a:alpha val="43137"/>
                  </a:srgbClr>
                </a:outerShdw>
              </a:effectLst>
            </a:endParaRPr>
          </a:p>
          <a:p>
            <a:endParaRPr lang="es-ES" sz="1400" dirty="0">
              <a:solidFill>
                <a:schemeClr val="tx1">
                  <a:lumMod val="75000"/>
                  <a:lumOff val="25000"/>
                </a:schemeClr>
              </a:solidFill>
              <a:effectLst>
                <a:outerShdw blurRad="38100" dist="38100" dir="2700000" algn="tl">
                  <a:srgbClr val="000000">
                    <a:alpha val="43137"/>
                  </a:srgbClr>
                </a:outerShdw>
              </a:effectLst>
            </a:endParaRPr>
          </a:p>
          <a:p>
            <a:r>
              <a:rPr lang="es-ES" sz="1400" dirty="0">
                <a:solidFill>
                  <a:schemeClr val="tx1">
                    <a:lumMod val="75000"/>
                    <a:lumOff val="25000"/>
                  </a:schemeClr>
                </a:solidFill>
                <a:effectLst>
                  <a:outerShdw blurRad="38100" dist="38100" dir="2700000" algn="tl">
                    <a:srgbClr val="000000">
                      <a:alpha val="43137"/>
                    </a:srgbClr>
                  </a:outerShdw>
                </a:effectLst>
              </a:rPr>
              <a:t>Gráficos y tablas</a:t>
            </a:r>
            <a:endParaRPr lang="es-ES" sz="1100" dirty="0">
              <a:solidFill>
                <a:schemeClr val="tx1">
                  <a:lumMod val="75000"/>
                  <a:lumOff val="25000"/>
                </a:schemeClr>
              </a:solidFill>
              <a:effectLst>
                <a:outerShdw blurRad="38100" dist="38100" dir="2700000" algn="tl">
                  <a:srgbClr val="000000">
                    <a:alpha val="43137"/>
                  </a:srgbClr>
                </a:outerShdw>
              </a:effectLst>
            </a:endParaRPr>
          </a:p>
          <a:p>
            <a:endParaRPr lang="es-ES" sz="1400" dirty="0">
              <a:solidFill>
                <a:schemeClr val="tx1">
                  <a:lumMod val="75000"/>
                  <a:lumOff val="25000"/>
                </a:schemeClr>
              </a:solidFill>
              <a:effectLst>
                <a:outerShdw blurRad="38100" dist="38100" dir="2700000" algn="tl">
                  <a:srgbClr val="000000">
                    <a:alpha val="43137"/>
                  </a:srgbClr>
                </a:outerShdw>
              </a:effectLst>
            </a:endParaRPr>
          </a:p>
          <a:p>
            <a:endParaRPr lang="es-ES" sz="1400" dirty="0">
              <a:solidFill>
                <a:schemeClr val="tx1">
                  <a:lumMod val="75000"/>
                  <a:lumOff val="25000"/>
                </a:schemeClr>
              </a:solidFill>
              <a:effectLst>
                <a:outerShdw blurRad="38100" dist="38100" dir="2700000" algn="tl">
                  <a:srgbClr val="000000">
                    <a:alpha val="43137"/>
                  </a:srgbClr>
                </a:outerShdw>
              </a:effectLst>
            </a:endParaRPr>
          </a:p>
        </p:txBody>
      </p:sp>
      <p:pic>
        <p:nvPicPr>
          <p:cNvPr id="16" name="Imagen 15">
            <a:extLst>
              <a:ext uri="{FF2B5EF4-FFF2-40B4-BE49-F238E27FC236}">
                <a16:creationId xmlns:a16="http://schemas.microsoft.com/office/drawing/2014/main" id="{D21D861C-01A2-41E0-A50F-3B84714791E3}"/>
              </a:ext>
            </a:extLst>
          </p:cNvPr>
          <p:cNvPicPr>
            <a:picLocks noChangeAspect="1"/>
          </p:cNvPicPr>
          <p:nvPr/>
        </p:nvPicPr>
        <p:blipFill>
          <a:blip r:embed="rId6"/>
          <a:stretch>
            <a:fillRect/>
          </a:stretch>
        </p:blipFill>
        <p:spPr>
          <a:xfrm>
            <a:off x="3812029" y="4039007"/>
            <a:ext cx="369099" cy="453284"/>
          </a:xfrm>
          <a:prstGeom prst="rect">
            <a:avLst/>
          </a:prstGeom>
          <a:effectLst>
            <a:glow rad="127000">
              <a:schemeClr val="bg2">
                <a:lumMod val="75000"/>
              </a:schemeClr>
            </a:glow>
          </a:effectLst>
        </p:spPr>
      </p:pic>
      <p:sp>
        <p:nvSpPr>
          <p:cNvPr id="17" name="CuadroTexto 16">
            <a:extLst>
              <a:ext uri="{FF2B5EF4-FFF2-40B4-BE49-F238E27FC236}">
                <a16:creationId xmlns:a16="http://schemas.microsoft.com/office/drawing/2014/main" id="{7CE56040-AC09-422A-82C8-E741C7C556D2}"/>
              </a:ext>
            </a:extLst>
          </p:cNvPr>
          <p:cNvSpPr txBox="1"/>
          <p:nvPr/>
        </p:nvSpPr>
        <p:spPr>
          <a:xfrm>
            <a:off x="4257587" y="3966434"/>
            <a:ext cx="2175330" cy="600164"/>
          </a:xfrm>
          <a:prstGeom prst="rect">
            <a:avLst/>
          </a:prstGeom>
          <a:noFill/>
          <a:ln w="12700">
            <a:solidFill>
              <a:schemeClr val="bg2">
                <a:lumMod val="75000"/>
              </a:schemeClr>
            </a:solidFill>
          </a:ln>
        </p:spPr>
        <p:txBody>
          <a:bodyPr wrap="square" rtlCol="0">
            <a:spAutoFit/>
          </a:bodyPr>
          <a:lstStyle/>
          <a:p>
            <a:r>
              <a:rPr lang="es-ES"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Pone de manifiesto la necesidad de estrategias de energía sostenible</a:t>
            </a:r>
            <a:endParaRPr lang="es-ES" sz="1100" dirty="0">
              <a:solidFill>
                <a:schemeClr val="tx1">
                  <a:lumMod val="75000"/>
                  <a:lumOff val="25000"/>
                </a:schemeClr>
              </a:solidFill>
            </a:endParaRPr>
          </a:p>
        </p:txBody>
      </p:sp>
      <p:pic>
        <p:nvPicPr>
          <p:cNvPr id="21" name="Imagen 20">
            <a:extLst>
              <a:ext uri="{FF2B5EF4-FFF2-40B4-BE49-F238E27FC236}">
                <a16:creationId xmlns:a16="http://schemas.microsoft.com/office/drawing/2014/main" id="{CD4F64CB-2730-4BFA-8FC4-C4F3AAD0CF38}"/>
              </a:ext>
            </a:extLst>
          </p:cNvPr>
          <p:cNvPicPr>
            <a:picLocks noChangeAspect="1"/>
          </p:cNvPicPr>
          <p:nvPr/>
        </p:nvPicPr>
        <p:blipFill>
          <a:blip r:embed="rId7"/>
          <a:stretch>
            <a:fillRect/>
          </a:stretch>
        </p:blipFill>
        <p:spPr>
          <a:xfrm>
            <a:off x="3812029" y="4627169"/>
            <a:ext cx="369099" cy="453284"/>
          </a:xfrm>
          <a:prstGeom prst="rect">
            <a:avLst/>
          </a:prstGeom>
          <a:effectLst>
            <a:glow rad="127000">
              <a:schemeClr val="bg2">
                <a:lumMod val="75000"/>
              </a:schemeClr>
            </a:glow>
          </a:effectLst>
        </p:spPr>
      </p:pic>
      <p:sp>
        <p:nvSpPr>
          <p:cNvPr id="22" name="CuadroTexto 21">
            <a:extLst>
              <a:ext uri="{FF2B5EF4-FFF2-40B4-BE49-F238E27FC236}">
                <a16:creationId xmlns:a16="http://schemas.microsoft.com/office/drawing/2014/main" id="{49D4C9DB-1A50-4091-A1CA-459D5C0F69FA}"/>
              </a:ext>
            </a:extLst>
          </p:cNvPr>
          <p:cNvSpPr txBox="1"/>
          <p:nvPr/>
        </p:nvSpPr>
        <p:spPr>
          <a:xfrm>
            <a:off x="4293727" y="4629016"/>
            <a:ext cx="2175330" cy="430887"/>
          </a:xfrm>
          <a:prstGeom prst="rect">
            <a:avLst/>
          </a:prstGeom>
          <a:noFill/>
          <a:ln w="12700">
            <a:solidFill>
              <a:schemeClr val="bg2">
                <a:lumMod val="75000"/>
              </a:schemeClr>
            </a:solidFill>
          </a:ln>
        </p:spPr>
        <p:txBody>
          <a:bodyPr wrap="square" rtlCol="0">
            <a:spAutoFit/>
          </a:bodyPr>
          <a:lstStyle/>
          <a:p>
            <a:r>
              <a:rPr lang="es-E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Pone el énfasis en un uso responsable de los recursos</a:t>
            </a:r>
            <a:endParaRPr lang="es-ES" sz="1100" dirty="0">
              <a:solidFill>
                <a:schemeClr val="tx1">
                  <a:lumMod val="75000"/>
                  <a:lumOff val="25000"/>
                </a:schemeClr>
              </a:solidFill>
            </a:endParaRPr>
          </a:p>
        </p:txBody>
      </p:sp>
      <p:pic>
        <p:nvPicPr>
          <p:cNvPr id="25" name="Imagen 24">
            <a:extLst>
              <a:ext uri="{FF2B5EF4-FFF2-40B4-BE49-F238E27FC236}">
                <a16:creationId xmlns:a16="http://schemas.microsoft.com/office/drawing/2014/main" id="{BB692E65-9671-41F4-8FBE-D7B46F416EDB}"/>
              </a:ext>
            </a:extLst>
          </p:cNvPr>
          <p:cNvPicPr>
            <a:picLocks noChangeAspect="1"/>
          </p:cNvPicPr>
          <p:nvPr/>
        </p:nvPicPr>
        <p:blipFill>
          <a:blip r:embed="rId8"/>
          <a:stretch>
            <a:fillRect/>
          </a:stretch>
        </p:blipFill>
        <p:spPr>
          <a:xfrm>
            <a:off x="3806386" y="5165218"/>
            <a:ext cx="393364" cy="483084"/>
          </a:xfrm>
          <a:prstGeom prst="rect">
            <a:avLst/>
          </a:prstGeom>
          <a:effectLst>
            <a:glow rad="127000">
              <a:schemeClr val="bg2">
                <a:lumMod val="75000"/>
              </a:schemeClr>
            </a:glow>
          </a:effectLst>
        </p:spPr>
      </p:pic>
      <p:pic>
        <p:nvPicPr>
          <p:cNvPr id="43" name="Imagen 42">
            <a:extLst>
              <a:ext uri="{FF2B5EF4-FFF2-40B4-BE49-F238E27FC236}">
                <a16:creationId xmlns:a16="http://schemas.microsoft.com/office/drawing/2014/main" id="{B47CCC89-CEC7-4A6E-82E6-4FF0544CA928}"/>
              </a:ext>
            </a:extLst>
          </p:cNvPr>
          <p:cNvPicPr>
            <a:picLocks noChangeAspect="1"/>
          </p:cNvPicPr>
          <p:nvPr/>
        </p:nvPicPr>
        <p:blipFill>
          <a:blip r:embed="rId9"/>
          <a:stretch>
            <a:fillRect/>
          </a:stretch>
        </p:blipFill>
        <p:spPr>
          <a:xfrm>
            <a:off x="4345642" y="5154819"/>
            <a:ext cx="393364" cy="483084"/>
          </a:xfrm>
          <a:prstGeom prst="rect">
            <a:avLst/>
          </a:prstGeom>
          <a:effectLst>
            <a:glow rad="127000">
              <a:schemeClr val="bg2">
                <a:lumMod val="75000"/>
              </a:schemeClr>
            </a:glow>
          </a:effectLst>
        </p:spPr>
      </p:pic>
      <p:pic>
        <p:nvPicPr>
          <p:cNvPr id="45" name="Imagen 44">
            <a:extLst>
              <a:ext uri="{FF2B5EF4-FFF2-40B4-BE49-F238E27FC236}">
                <a16:creationId xmlns:a16="http://schemas.microsoft.com/office/drawing/2014/main" id="{35BEC128-A464-4061-AC2B-B8492A1A8443}"/>
              </a:ext>
            </a:extLst>
          </p:cNvPr>
          <p:cNvPicPr>
            <a:picLocks noChangeAspect="1"/>
          </p:cNvPicPr>
          <p:nvPr/>
        </p:nvPicPr>
        <p:blipFill>
          <a:blip r:embed="rId10"/>
          <a:stretch>
            <a:fillRect/>
          </a:stretch>
        </p:blipFill>
        <p:spPr>
          <a:xfrm>
            <a:off x="4876917" y="5154819"/>
            <a:ext cx="378562" cy="464906"/>
          </a:xfrm>
          <a:prstGeom prst="rect">
            <a:avLst/>
          </a:prstGeom>
          <a:effectLst>
            <a:glow rad="127000">
              <a:schemeClr val="bg2">
                <a:lumMod val="75000"/>
              </a:schemeClr>
            </a:glow>
          </a:effectLst>
        </p:spPr>
      </p:pic>
      <p:sp>
        <p:nvSpPr>
          <p:cNvPr id="49" name="CuadroTexto 48">
            <a:extLst>
              <a:ext uri="{FF2B5EF4-FFF2-40B4-BE49-F238E27FC236}">
                <a16:creationId xmlns:a16="http://schemas.microsoft.com/office/drawing/2014/main" id="{F9BD11D3-F980-42B0-9F15-A23419DA9281}"/>
              </a:ext>
            </a:extLst>
          </p:cNvPr>
          <p:cNvSpPr txBox="1"/>
          <p:nvPr/>
        </p:nvSpPr>
        <p:spPr>
          <a:xfrm>
            <a:off x="5335202" y="5133804"/>
            <a:ext cx="1387606" cy="600164"/>
          </a:xfrm>
          <a:prstGeom prst="rect">
            <a:avLst/>
          </a:prstGeom>
          <a:noFill/>
          <a:ln w="12700">
            <a:solidFill>
              <a:schemeClr val="bg2">
                <a:lumMod val="75000"/>
              </a:schemeClr>
            </a:solidFill>
          </a:ln>
        </p:spPr>
        <p:txBody>
          <a:bodyPr wrap="square" rtlCol="0">
            <a:spAutoFit/>
          </a:bodyPr>
          <a:lstStyle/>
          <a:p>
            <a:r>
              <a:rPr lang="es-ES" sz="1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Contienen medidas contra el cambio climático</a:t>
            </a:r>
            <a:endParaRPr lang="es-ES" sz="1100" dirty="0">
              <a:solidFill>
                <a:schemeClr val="tx1">
                  <a:lumMod val="75000"/>
                  <a:lumOff val="25000"/>
                </a:schemeClr>
              </a:solidFill>
            </a:endParaRPr>
          </a:p>
        </p:txBody>
      </p:sp>
      <p:sp>
        <p:nvSpPr>
          <p:cNvPr id="90" name="Rounded Rectangle 77">
            <a:extLst>
              <a:ext uri="{FF2B5EF4-FFF2-40B4-BE49-F238E27FC236}">
                <a16:creationId xmlns:a16="http://schemas.microsoft.com/office/drawing/2014/main" id="{4900A425-C9CF-4D99-BA65-E5C2AC926FCA}"/>
              </a:ext>
            </a:extLst>
          </p:cNvPr>
          <p:cNvSpPr/>
          <p:nvPr/>
        </p:nvSpPr>
        <p:spPr>
          <a:xfrm>
            <a:off x="48572" y="8725001"/>
            <a:ext cx="6728619" cy="749826"/>
          </a:xfrm>
          <a:prstGeom prst="roundRect">
            <a:avLst/>
          </a:prstGeom>
          <a:solidFill>
            <a:schemeClr val="bg2"/>
          </a:solidFill>
          <a:ln>
            <a:noFill/>
          </a:ln>
          <a:effectLst>
            <a:glow rad="127000">
              <a:schemeClr val="tx1">
                <a:lumMod val="65000"/>
                <a:lumOff val="35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r>
              <a:rPr lang="es-ES" sz="1100" dirty="0">
                <a:solidFill>
                  <a:schemeClr val="tx1">
                    <a:lumMod val="75000"/>
                    <a:lumOff val="25000"/>
                  </a:schemeClr>
                </a:solidFill>
                <a:effectLst>
                  <a:outerShdw blurRad="38100" dist="38100" dir="2700000" algn="tl">
                    <a:srgbClr val="000000">
                      <a:alpha val="43137"/>
                    </a:srgbClr>
                  </a:outerShdw>
                </a:effectLst>
              </a:rPr>
              <a:t>Referencias:</a:t>
            </a:r>
          </a:p>
          <a:p>
            <a:pPr marL="171450" indent="-171450">
              <a:buFont typeface="Arial" panose="020B0604020202020204" pitchFamily="34" charset="0"/>
              <a:buChar char="•"/>
            </a:pPr>
            <a:r>
              <a:rPr lang="es-ES" sz="1100" dirty="0">
                <a:solidFill>
                  <a:schemeClr val="tx1">
                    <a:lumMod val="75000"/>
                    <a:lumOff val="25000"/>
                  </a:schemeClr>
                </a:solidFill>
              </a:rPr>
              <a:t>Eurostat (2019). </a:t>
            </a:r>
            <a:r>
              <a:rPr lang="en-US" sz="1100" i="1" dirty="0">
                <a:solidFill>
                  <a:schemeClr val="tx1">
                    <a:lumMod val="75000"/>
                    <a:lumOff val="25000"/>
                  </a:schemeClr>
                </a:solidFill>
                <a:effectLst/>
                <a:ea typeface="Calibri" panose="020F0502020204030204" pitchFamily="34" charset="0"/>
                <a:cs typeface="Times New Roman" panose="02020603050405020304" pitchFamily="18" charset="0"/>
              </a:rPr>
              <a:t>Eurostat statistics explained</a:t>
            </a:r>
          </a:p>
          <a:p>
            <a:pPr marL="171450" lvl="0" indent="-171450" algn="just">
              <a:lnSpc>
                <a:spcPct val="115000"/>
              </a:lnSpc>
              <a:spcAft>
                <a:spcPts val="800"/>
              </a:spcAft>
              <a:buFont typeface="Arial" panose="020B0604020202020204" pitchFamily="34" charset="0"/>
              <a:buChar char="•"/>
            </a:pPr>
            <a:r>
              <a:rPr lang="en-US" sz="1100" dirty="0">
                <a:solidFill>
                  <a:schemeClr val="tx1">
                    <a:lumMod val="75000"/>
                    <a:lumOff val="25000"/>
                  </a:schemeClr>
                </a:solidFill>
                <a:cs typeface="Times New Roman" panose="02020603050405020304" pitchFamily="18" charset="0"/>
              </a:rPr>
              <a:t>EEA (1996). </a:t>
            </a:r>
            <a:r>
              <a:rPr lang="en-US" sz="1100" dirty="0">
                <a:solidFill>
                  <a:schemeClr val="tx1">
                    <a:lumMod val="75000"/>
                    <a:lumOff val="25000"/>
                  </a:schemeClr>
                </a:solidFill>
                <a:effectLst/>
                <a:latin typeface="Calibri" panose="020F0502020204030204" pitchFamily="34" charset="0"/>
                <a:ea typeface="Calibri" panose="020F0502020204030204" pitchFamily="34" charset="0"/>
                <a:cs typeface="Calibri" panose="020F0502020204030204" pitchFamily="34" charset="0"/>
              </a:rPr>
              <a:t>“Environmental taxes. Implementation and </a:t>
            </a:r>
            <a:r>
              <a:rPr lang="en-US" sz="1100" dirty="0">
                <a:solidFill>
                  <a:schemeClr val="tx1">
                    <a:lumMod val="75000"/>
                    <a:lumOff val="25000"/>
                  </a:schemeClr>
                </a:solidFill>
                <a:effectLst/>
                <a:latin typeface="Calibri" panose="020F0502020204030204" pitchFamily="34" charset="0"/>
                <a:ea typeface="Calibri" panose="020F0502020204030204" pitchFamily="34" charset="0"/>
              </a:rPr>
              <a:t>environmental effectiveness”, </a:t>
            </a:r>
            <a:r>
              <a:rPr lang="en-US" sz="1100" i="1" dirty="0">
                <a:solidFill>
                  <a:schemeClr val="tx1">
                    <a:lumMod val="75000"/>
                    <a:lumOff val="25000"/>
                  </a:schemeClr>
                </a:solidFill>
                <a:effectLst/>
                <a:latin typeface="Calibri" panose="020F0502020204030204" pitchFamily="34" charset="0"/>
                <a:ea typeface="Calibri" panose="020F0502020204030204" pitchFamily="34" charset="0"/>
              </a:rPr>
              <a:t>Environmental Issues Series</a:t>
            </a:r>
            <a:r>
              <a:rPr lang="en-US" sz="1100" dirty="0">
                <a:solidFill>
                  <a:schemeClr val="tx1">
                    <a:lumMod val="75000"/>
                    <a:lumOff val="25000"/>
                  </a:schemeClr>
                </a:solidFill>
                <a:effectLst/>
                <a:latin typeface="Calibri" panose="020F0502020204030204" pitchFamily="34" charset="0"/>
                <a:ea typeface="Calibri" panose="020F0502020204030204" pitchFamily="34" charset="0"/>
              </a:rPr>
              <a:t> No 1, Copenhagen</a:t>
            </a:r>
            <a:endParaRPr lang="es-ES" sz="1100" dirty="0">
              <a:solidFill>
                <a:schemeClr val="tx1">
                  <a:lumMod val="75000"/>
                  <a:lumOff val="25000"/>
                </a:schemeClr>
              </a:solidFill>
            </a:endParaRPr>
          </a:p>
        </p:txBody>
      </p:sp>
      <p:sp>
        <p:nvSpPr>
          <p:cNvPr id="2" name="Rounded Rectangle 77">
            <a:extLst>
              <a:ext uri="{FF2B5EF4-FFF2-40B4-BE49-F238E27FC236}">
                <a16:creationId xmlns:a16="http://schemas.microsoft.com/office/drawing/2014/main" id="{0B4A6874-6BFA-468A-B5F8-5ADFC8399491}"/>
              </a:ext>
            </a:extLst>
          </p:cNvPr>
          <p:cNvSpPr/>
          <p:nvPr/>
        </p:nvSpPr>
        <p:spPr>
          <a:xfrm>
            <a:off x="94145" y="1656009"/>
            <a:ext cx="3082191" cy="1717763"/>
          </a:xfrm>
          <a:prstGeom prst="roundRect">
            <a:avLst/>
          </a:prstGeom>
          <a:solidFill>
            <a:schemeClr val="bg2"/>
          </a:solidFill>
          <a:ln>
            <a:noFill/>
          </a:ln>
          <a:effectLst>
            <a:glow rad="127000">
              <a:schemeClr val="bg2">
                <a:lumMod val="75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endParaRPr lang="es-ES" sz="1400" dirty="0">
              <a:solidFill>
                <a:schemeClr val="tx1">
                  <a:lumMod val="75000"/>
                  <a:lumOff val="25000"/>
                </a:schemeClr>
              </a:solidFill>
              <a:effectLst>
                <a:outerShdw blurRad="38100" dist="38100" dir="2700000" algn="tl">
                  <a:srgbClr val="000000">
                    <a:alpha val="43137"/>
                  </a:srgbClr>
                </a:outerShdw>
              </a:effectLst>
            </a:endParaRPr>
          </a:p>
          <a:p>
            <a:endParaRPr lang="es-ES" sz="1400" dirty="0">
              <a:solidFill>
                <a:schemeClr val="tx1">
                  <a:lumMod val="75000"/>
                  <a:lumOff val="25000"/>
                </a:schemeClr>
              </a:solidFill>
              <a:effectLst>
                <a:outerShdw blurRad="38100" dist="38100" dir="2700000" algn="tl">
                  <a:srgbClr val="000000">
                    <a:alpha val="43137"/>
                  </a:srgbClr>
                </a:outerShdw>
              </a:effectLst>
            </a:endParaRPr>
          </a:p>
          <a:p>
            <a:r>
              <a:rPr lang="es-ES" sz="1400" dirty="0">
                <a:solidFill>
                  <a:schemeClr val="tx1">
                    <a:lumMod val="75000"/>
                    <a:lumOff val="25000"/>
                  </a:schemeClr>
                </a:solidFill>
                <a:effectLst>
                  <a:outerShdw blurRad="38100" dist="38100" dir="2700000" algn="tl">
                    <a:srgbClr val="000000">
                      <a:alpha val="43137"/>
                    </a:srgbClr>
                  </a:outerShdw>
                </a:effectLst>
              </a:rPr>
              <a:t>Objetivos</a:t>
            </a:r>
            <a:endParaRPr lang="es-ES" sz="1100" dirty="0">
              <a:solidFill>
                <a:schemeClr val="tx1">
                  <a:lumMod val="75000"/>
                  <a:lumOff val="25000"/>
                </a:schemeClr>
              </a:solidFill>
              <a:effectLst>
                <a:outerShdw blurRad="38100" dist="38100" dir="2700000" algn="tl">
                  <a:srgbClr val="000000">
                    <a:alpha val="43137"/>
                  </a:srgbClr>
                </a:outerShdw>
              </a:effectLst>
            </a:endParaRPr>
          </a:p>
          <a:p>
            <a:pPr marL="171450" indent="-171450">
              <a:buFont typeface="Arial" panose="020B0604020202020204" pitchFamily="34" charset="0"/>
              <a:buChar char="•"/>
            </a:pPr>
            <a:r>
              <a:rPr lang="es-ES"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Analizar la relación existente entre fiscalidad ambiental y economía circular</a:t>
            </a:r>
          </a:p>
          <a:p>
            <a:pPr marL="171450" indent="-171450">
              <a:buFont typeface="Arial" panose="020B0604020202020204" pitchFamily="34" charset="0"/>
              <a:buChar char="•"/>
            </a:pPr>
            <a:r>
              <a:rPr lang="es-ES" sz="11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Analizar la relación existente entre la imposición ambiental y los ODS, y su contribución a la sostenibilidad</a:t>
            </a:r>
          </a:p>
          <a:p>
            <a:pPr marL="171450" indent="-171450">
              <a:buFont typeface="Arial" panose="020B0604020202020204" pitchFamily="34" charset="0"/>
              <a:buChar char="•"/>
            </a:pPr>
            <a:r>
              <a:rPr lang="es-ES"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Compa</a:t>
            </a:r>
            <a:r>
              <a:rPr lang="es-ES" sz="11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rar la situación de España con el resto de países europeos en imposición ambiental y el margen de actuación futuro</a:t>
            </a:r>
            <a:endParaRPr lang="es-ES"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endParaRPr>
          </a:p>
          <a:p>
            <a:endParaRPr lang="es-ES" sz="1400" dirty="0">
              <a:solidFill>
                <a:schemeClr val="tx1">
                  <a:lumMod val="75000"/>
                  <a:lumOff val="25000"/>
                </a:schemeClr>
              </a:solidFill>
              <a:effectLst>
                <a:outerShdw blurRad="38100" dist="38100" dir="2700000" algn="tl">
                  <a:srgbClr val="000000">
                    <a:alpha val="43137"/>
                  </a:srgbClr>
                </a:outerShdw>
              </a:effectLst>
            </a:endParaRPr>
          </a:p>
          <a:p>
            <a:endParaRPr lang="es-ES" sz="1400" dirty="0">
              <a:solidFill>
                <a:schemeClr val="tx1">
                  <a:lumMod val="75000"/>
                  <a:lumOff val="25000"/>
                </a:schemeClr>
              </a:solidFill>
              <a:effectLst>
                <a:outerShdw blurRad="38100" dist="38100" dir="2700000" algn="tl">
                  <a:srgbClr val="000000">
                    <a:alpha val="43137"/>
                  </a:srgbClr>
                </a:outerShdw>
              </a:effectLst>
            </a:endParaRPr>
          </a:p>
        </p:txBody>
      </p:sp>
      <p:sp>
        <p:nvSpPr>
          <p:cNvPr id="3" name="Rounded Rectangle 77">
            <a:extLst>
              <a:ext uri="{FF2B5EF4-FFF2-40B4-BE49-F238E27FC236}">
                <a16:creationId xmlns:a16="http://schemas.microsoft.com/office/drawing/2014/main" id="{6B9D9264-13EF-4AC0-A788-D9425EA40715}"/>
              </a:ext>
            </a:extLst>
          </p:cNvPr>
          <p:cNvSpPr/>
          <p:nvPr/>
        </p:nvSpPr>
        <p:spPr>
          <a:xfrm>
            <a:off x="3470446" y="1598864"/>
            <a:ext cx="3241061" cy="1863399"/>
          </a:xfrm>
          <a:prstGeom prst="roundRect">
            <a:avLst/>
          </a:prstGeom>
          <a:solidFill>
            <a:schemeClr val="bg2"/>
          </a:solidFill>
          <a:ln>
            <a:noFill/>
          </a:ln>
          <a:effectLst>
            <a:glow rad="127000">
              <a:schemeClr val="bg2">
                <a:lumMod val="75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endParaRPr lang="es-ES" sz="1400" dirty="0">
              <a:solidFill>
                <a:schemeClr val="tx1">
                  <a:lumMod val="75000"/>
                  <a:lumOff val="25000"/>
                </a:schemeClr>
              </a:solidFill>
              <a:effectLst>
                <a:outerShdw blurRad="38100" dist="38100" dir="2700000" algn="tl">
                  <a:srgbClr val="000000">
                    <a:alpha val="43137"/>
                  </a:srgbClr>
                </a:outerShdw>
              </a:effectLst>
            </a:endParaRPr>
          </a:p>
          <a:p>
            <a:endParaRPr lang="es-ES" sz="1400" dirty="0">
              <a:solidFill>
                <a:schemeClr val="tx1">
                  <a:lumMod val="75000"/>
                  <a:lumOff val="25000"/>
                </a:schemeClr>
              </a:solidFill>
              <a:effectLst>
                <a:outerShdw blurRad="38100" dist="38100" dir="2700000" algn="tl">
                  <a:srgbClr val="000000">
                    <a:alpha val="43137"/>
                  </a:srgbClr>
                </a:outerShdw>
              </a:effectLst>
            </a:endParaRPr>
          </a:p>
          <a:p>
            <a:r>
              <a:rPr lang="es-ES" sz="1400" dirty="0">
                <a:solidFill>
                  <a:schemeClr val="tx1">
                    <a:lumMod val="75000"/>
                    <a:lumOff val="25000"/>
                  </a:schemeClr>
                </a:solidFill>
                <a:effectLst>
                  <a:outerShdw blurRad="38100" dist="38100" dir="2700000" algn="tl">
                    <a:srgbClr val="000000">
                      <a:alpha val="43137"/>
                    </a:srgbClr>
                  </a:outerShdw>
                </a:effectLst>
              </a:rPr>
              <a:t>Metodología</a:t>
            </a:r>
            <a:endParaRPr lang="es-ES" sz="1100" dirty="0">
              <a:solidFill>
                <a:schemeClr val="tx1">
                  <a:lumMod val="75000"/>
                  <a:lumOff val="25000"/>
                </a:schemeClr>
              </a:solidFill>
              <a:effectLst>
                <a:outerShdw blurRad="38100" dist="38100" dir="2700000" algn="tl">
                  <a:srgbClr val="000000">
                    <a:alpha val="43137"/>
                  </a:srgbClr>
                </a:outerShdw>
              </a:effectLst>
            </a:endParaRPr>
          </a:p>
          <a:p>
            <a:pPr marL="171450" indent="-171450">
              <a:buFont typeface="Arial" panose="020B0604020202020204" pitchFamily="34" charset="0"/>
              <a:buChar char="•"/>
            </a:pPr>
            <a:r>
              <a:rPr lang="es-ES"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Se comparan las características de la fiscalidad ambiental con los aspectos fundamentales de la economía circular</a:t>
            </a:r>
          </a:p>
          <a:p>
            <a:pPr marL="171450" indent="-171450">
              <a:buFont typeface="Arial" panose="020B0604020202020204" pitchFamily="34" charset="0"/>
              <a:buChar char="•"/>
            </a:pPr>
            <a:r>
              <a:rPr lang="es-ES" sz="1100" dirty="0">
                <a:solidFill>
                  <a:schemeClr val="tx1">
                    <a:lumMod val="75000"/>
                    <a:lumOff val="25000"/>
                  </a:schemeClr>
                </a:solidFill>
                <a:latin typeface="Calibri" panose="020F0502020204030204" pitchFamily="34" charset="0"/>
                <a:ea typeface="Calibri" panose="020F0502020204030204" pitchFamily="34" charset="0"/>
                <a:cs typeface="Times New Roman" panose="02020603050405020304" pitchFamily="18" charset="0"/>
              </a:rPr>
              <a:t>Se analizan cada uno de los ODS y sus metas para determinar cómo puede contribuir la fiscalidad ambiental a la sostenibilidad</a:t>
            </a:r>
          </a:p>
          <a:p>
            <a:pPr marL="171450" indent="-171450">
              <a:buFont typeface="Arial" panose="020B0604020202020204" pitchFamily="34" charset="0"/>
              <a:buChar char="•"/>
            </a:pPr>
            <a:r>
              <a:rPr lang="es-ES"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Se analiza la situación de España en materia de imposición ambiental a través de su participación en el PIB</a:t>
            </a:r>
          </a:p>
          <a:p>
            <a:endParaRPr lang="es-ES" sz="1400" dirty="0">
              <a:solidFill>
                <a:schemeClr val="tx1">
                  <a:lumMod val="75000"/>
                  <a:lumOff val="25000"/>
                </a:schemeClr>
              </a:solidFill>
              <a:effectLst>
                <a:outerShdw blurRad="38100" dist="38100" dir="2700000" algn="tl">
                  <a:srgbClr val="000000">
                    <a:alpha val="43137"/>
                  </a:srgbClr>
                </a:outerShdw>
              </a:effectLst>
            </a:endParaRPr>
          </a:p>
          <a:p>
            <a:endParaRPr lang="es-ES" sz="1400" dirty="0">
              <a:solidFill>
                <a:schemeClr val="tx1">
                  <a:lumMod val="75000"/>
                  <a:lumOff val="25000"/>
                </a:schemeClr>
              </a:solidFill>
              <a:effectLst>
                <a:outerShdw blurRad="38100" dist="38100" dir="2700000" algn="tl">
                  <a:srgbClr val="000000">
                    <a:alpha val="43137"/>
                  </a:srgbClr>
                </a:outerShdw>
              </a:effectLst>
            </a:endParaRPr>
          </a:p>
        </p:txBody>
      </p:sp>
      <p:sp>
        <p:nvSpPr>
          <p:cNvPr id="4" name="Rounded Rectangle 77">
            <a:extLst>
              <a:ext uri="{FF2B5EF4-FFF2-40B4-BE49-F238E27FC236}">
                <a16:creationId xmlns:a16="http://schemas.microsoft.com/office/drawing/2014/main" id="{37438E74-B048-4970-8DDE-54D00899EC7E}"/>
              </a:ext>
            </a:extLst>
          </p:cNvPr>
          <p:cNvSpPr/>
          <p:nvPr/>
        </p:nvSpPr>
        <p:spPr>
          <a:xfrm>
            <a:off x="117788" y="5825965"/>
            <a:ext cx="2181129" cy="403349"/>
          </a:xfrm>
          <a:prstGeom prst="roundRect">
            <a:avLst/>
          </a:prstGeom>
          <a:solidFill>
            <a:schemeClr val="bg2"/>
          </a:solidFill>
          <a:ln>
            <a:noFill/>
          </a:ln>
          <a:effectLst>
            <a:glow rad="127000">
              <a:schemeClr val="bg2">
                <a:lumMod val="75000"/>
              </a:schemeClr>
            </a:glow>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endParaRPr lang="es-ES" sz="1400" dirty="0">
              <a:solidFill>
                <a:schemeClr val="tx1">
                  <a:lumMod val="75000"/>
                  <a:lumOff val="25000"/>
                </a:schemeClr>
              </a:solidFill>
              <a:effectLst>
                <a:outerShdw blurRad="38100" dist="38100" dir="2700000" algn="tl">
                  <a:srgbClr val="000000">
                    <a:alpha val="43137"/>
                  </a:srgbClr>
                </a:outerShdw>
              </a:effectLst>
            </a:endParaRPr>
          </a:p>
          <a:p>
            <a:endParaRPr lang="es-ES" sz="1400" dirty="0">
              <a:solidFill>
                <a:schemeClr val="tx1">
                  <a:lumMod val="75000"/>
                  <a:lumOff val="25000"/>
                </a:schemeClr>
              </a:solidFill>
              <a:effectLst>
                <a:outerShdw blurRad="38100" dist="38100" dir="2700000" algn="tl">
                  <a:srgbClr val="000000">
                    <a:alpha val="43137"/>
                  </a:srgbClr>
                </a:outerShdw>
              </a:effectLst>
            </a:endParaRPr>
          </a:p>
          <a:p>
            <a:r>
              <a:rPr lang="es-ES" sz="1400" dirty="0">
                <a:solidFill>
                  <a:schemeClr val="tx1">
                    <a:lumMod val="75000"/>
                    <a:lumOff val="25000"/>
                  </a:schemeClr>
                </a:solidFill>
                <a:effectLst>
                  <a:outerShdw blurRad="38100" dist="38100" dir="2700000" algn="tl">
                    <a:srgbClr val="000000">
                      <a:alpha val="43137"/>
                    </a:srgbClr>
                  </a:outerShdw>
                </a:effectLst>
              </a:rPr>
              <a:t>Resultados y conclusiones</a:t>
            </a:r>
            <a:endParaRPr lang="es-ES" sz="1100" dirty="0">
              <a:solidFill>
                <a:schemeClr val="tx1">
                  <a:lumMod val="75000"/>
                  <a:lumOff val="25000"/>
                </a:schemeClr>
              </a:solidFill>
              <a:effectLst>
                <a:outerShdw blurRad="38100" dist="38100" dir="2700000" algn="tl">
                  <a:srgbClr val="000000">
                    <a:alpha val="43137"/>
                  </a:srgbClr>
                </a:outerShdw>
              </a:effectLst>
            </a:endParaRPr>
          </a:p>
          <a:p>
            <a:endParaRPr lang="es-ES" sz="1400" dirty="0">
              <a:solidFill>
                <a:schemeClr val="tx1">
                  <a:lumMod val="75000"/>
                  <a:lumOff val="25000"/>
                </a:schemeClr>
              </a:solidFill>
              <a:effectLst>
                <a:outerShdw blurRad="38100" dist="38100" dir="2700000" algn="tl">
                  <a:srgbClr val="000000">
                    <a:alpha val="43137"/>
                  </a:srgbClr>
                </a:outerShdw>
              </a:effectLst>
            </a:endParaRPr>
          </a:p>
          <a:p>
            <a:endParaRPr lang="es-ES" sz="1400" dirty="0">
              <a:solidFill>
                <a:schemeClr val="tx1">
                  <a:lumMod val="75000"/>
                  <a:lumOff val="25000"/>
                </a:schemeClr>
              </a:solidFill>
              <a:effectLst>
                <a:outerShdw blurRad="38100" dist="38100" dir="2700000" algn="tl">
                  <a:srgbClr val="000000">
                    <a:alpha val="43137"/>
                  </a:srgbClr>
                </a:outerShdw>
              </a:effectLst>
            </a:endParaRPr>
          </a:p>
        </p:txBody>
      </p:sp>
      <p:sp>
        <p:nvSpPr>
          <p:cNvPr id="10" name="CuadroTexto 9">
            <a:extLst>
              <a:ext uri="{FF2B5EF4-FFF2-40B4-BE49-F238E27FC236}">
                <a16:creationId xmlns:a16="http://schemas.microsoft.com/office/drawing/2014/main" id="{B3675D25-F76E-46CB-9D4A-C622920C2130}"/>
              </a:ext>
            </a:extLst>
          </p:cNvPr>
          <p:cNvSpPr txBox="1"/>
          <p:nvPr/>
        </p:nvSpPr>
        <p:spPr>
          <a:xfrm>
            <a:off x="3806386" y="3576579"/>
            <a:ext cx="2612072" cy="261610"/>
          </a:xfrm>
          <a:prstGeom prst="rect">
            <a:avLst/>
          </a:prstGeom>
          <a:noFill/>
          <a:ln w="19050">
            <a:solidFill>
              <a:schemeClr val="bg2">
                <a:lumMod val="25000"/>
              </a:schemeClr>
            </a:solidFill>
          </a:ln>
        </p:spPr>
        <p:txBody>
          <a:bodyPr wrap="square" rtlCol="0">
            <a:spAutoFit/>
          </a:bodyPr>
          <a:lstStyle/>
          <a:p>
            <a:r>
              <a:rPr lang="es-ES" sz="1100" dirty="0">
                <a:solidFill>
                  <a:schemeClr val="tx1">
                    <a:lumMod val="75000"/>
                    <a:lumOff val="25000"/>
                  </a:schemeClr>
                </a:solidFill>
                <a:effectLst/>
                <a:latin typeface="Calibri" panose="020F0502020204030204" pitchFamily="34" charset="0"/>
                <a:ea typeface="Calibri" panose="020F0502020204030204" pitchFamily="34" charset="0"/>
                <a:cs typeface="Times New Roman" panose="02020603050405020304" pitchFamily="18" charset="0"/>
              </a:rPr>
              <a:t>ODS relacionados con tema ambiental</a:t>
            </a:r>
            <a:endParaRPr lang="es-ES" sz="1100" dirty="0">
              <a:solidFill>
                <a:schemeClr val="tx1">
                  <a:lumMod val="75000"/>
                  <a:lumOff val="25000"/>
                </a:schemeClr>
              </a:solidFill>
            </a:endParaRPr>
          </a:p>
        </p:txBody>
      </p:sp>
    </p:spTree>
    <p:extLst>
      <p:ext uri="{BB962C8B-B14F-4D97-AF65-F5344CB8AC3E}">
        <p14:creationId xmlns:p14="http://schemas.microsoft.com/office/powerpoint/2010/main" val="3308001968"/>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179</TotalTime>
  <Words>432</Words>
  <Application>Microsoft Office PowerPoint</Application>
  <PresentationFormat>A4 (210 x 297 mm)</PresentationFormat>
  <Paragraphs>34</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pauinsan@alumni.uv.es</dc:creator>
  <cp:lastModifiedBy>Amelia Diaz Alvarez</cp:lastModifiedBy>
  <cp:revision>24</cp:revision>
  <dcterms:created xsi:type="dcterms:W3CDTF">2020-10-20T10:11:47Z</dcterms:created>
  <dcterms:modified xsi:type="dcterms:W3CDTF">2020-11-17T12:29:16Z</dcterms:modified>
</cp:coreProperties>
</file>