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sldIdLst>
    <p:sldId id="256" r:id="rId5"/>
  </p:sldIdLst>
  <p:sldSz cx="6858000" cy="9906000" type="A4"/>
  <p:notesSz cx="9144000" cy="6858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353"/>
    <p:restoredTop sz="96715"/>
  </p:normalViewPr>
  <p:slideViewPr>
    <p:cSldViewPr snapToGrid="0" snapToObjects="1">
      <p:cViewPr>
        <p:scale>
          <a:sx n="78" d="100"/>
          <a:sy n="78" d="100"/>
        </p:scale>
        <p:origin x="138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a Serrano Mendoza" userId="c01f371d-665e-4727-8a90-9d399dc28ef9" providerId="ADAL" clId="{637A5053-F55F-4326-8C55-193EFDEA0BEF}"/>
    <pc:docChg chg="delSld">
      <pc:chgData name="Laura Serrano Mendoza" userId="c01f371d-665e-4727-8a90-9d399dc28ef9" providerId="ADAL" clId="{637A5053-F55F-4326-8C55-193EFDEA0BEF}" dt="2020-11-16T15:43:11.827" v="0" actId="2696"/>
      <pc:docMkLst>
        <pc:docMk/>
      </pc:docMkLst>
      <pc:sldChg chg="del">
        <pc:chgData name="Laura Serrano Mendoza" userId="c01f371d-665e-4727-8a90-9d399dc28ef9" providerId="ADAL" clId="{637A5053-F55F-4326-8C55-193EFDEA0BEF}" dt="2020-11-16T15:43:11.827" v="0" actId="2696"/>
        <pc:sldMkLst>
          <pc:docMk/>
          <pc:sldMk cId="972596685" sldId="257"/>
        </pc:sldMkLst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tonoreguera.wordpress.com/europa/espana/andalucia/" TargetMode="External"/><Relationship Id="rId1" Type="http://schemas.openxmlformats.org/officeDocument/2006/relationships/image" Target="../media/image5.gif"/><Relationship Id="rId6" Type="http://schemas.openxmlformats.org/officeDocument/2006/relationships/hyperlink" Target="https://pxhere.com/en/photo/1189411" TargetMode="External"/><Relationship Id="rId5" Type="http://schemas.openxmlformats.org/officeDocument/2006/relationships/image" Target="../media/image7.jpg"/><Relationship Id="rId4" Type="http://schemas.openxmlformats.org/officeDocument/2006/relationships/hyperlink" Target="https://commons.wikimedia.org/wiki/File:Airbnb_meaningful_logo.svg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tonoreguera.wordpress.com/europa/espana/andalucia/" TargetMode="External"/><Relationship Id="rId1" Type="http://schemas.openxmlformats.org/officeDocument/2006/relationships/image" Target="../media/image5.gif"/><Relationship Id="rId6" Type="http://schemas.openxmlformats.org/officeDocument/2006/relationships/hyperlink" Target="https://pxhere.com/en/photo/1189411" TargetMode="External"/><Relationship Id="rId5" Type="http://schemas.openxmlformats.org/officeDocument/2006/relationships/image" Target="../media/image7.jpg"/><Relationship Id="rId4" Type="http://schemas.openxmlformats.org/officeDocument/2006/relationships/hyperlink" Target="https://commons.wikimedia.org/wiki/File:Airbnb_meaningful_logo.svg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022A8D-28DF-42ED-8540-469FE3E92474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046D227-E496-4CD2-A022-E8787D317EA6}">
      <dgm:prSet phldrT="[Texto]"/>
      <dgm:spPr/>
      <dgm:t>
        <a:bodyPr/>
        <a:lstStyle/>
        <a:p>
          <a:r>
            <a:rPr lang="it-IT" dirty="0"/>
            <a:t>Airbnb</a:t>
          </a:r>
        </a:p>
        <a:p>
          <a:r>
            <a:rPr lang="it-IT" dirty="0"/>
            <a:t>p2p model vs commercial model</a:t>
          </a:r>
          <a:endParaRPr lang="es-ES" dirty="0"/>
        </a:p>
      </dgm:t>
    </dgm:pt>
    <dgm:pt modelId="{F1C89069-1968-4047-841C-D2C2BC1E429B}" type="parTrans" cxnId="{48C09854-5528-432B-A1CA-A89E8CE95D9D}">
      <dgm:prSet/>
      <dgm:spPr/>
      <dgm:t>
        <a:bodyPr/>
        <a:lstStyle/>
        <a:p>
          <a:endParaRPr lang="es-ES"/>
        </a:p>
      </dgm:t>
    </dgm:pt>
    <dgm:pt modelId="{578473EF-23EE-4EF7-BAE6-487D8243C034}" type="sibTrans" cxnId="{48C09854-5528-432B-A1CA-A89E8CE95D9D}">
      <dgm:prSet/>
      <dgm:spPr/>
      <dgm:t>
        <a:bodyPr/>
        <a:lstStyle/>
        <a:p>
          <a:endParaRPr lang="es-ES"/>
        </a:p>
      </dgm:t>
    </dgm:pt>
    <dgm:pt modelId="{9C71011B-99C6-476B-AA93-9733AEA1A4E8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ea typeface="Arial" panose="020B0604020202020204" pitchFamily="34" charset="0"/>
            </a:rPr>
            <a:t>Hyper-dependence urban tourism economy </a:t>
          </a:r>
          <a:endParaRPr lang="es-ES" dirty="0"/>
        </a:p>
      </dgm:t>
    </dgm:pt>
    <dgm:pt modelId="{AB224658-AAFF-4FEE-BAC6-41146E7A6AF7}" type="parTrans" cxnId="{1FACC56A-68A6-43A9-A738-557CB0927795}">
      <dgm:prSet/>
      <dgm:spPr/>
      <dgm:t>
        <a:bodyPr/>
        <a:lstStyle/>
        <a:p>
          <a:endParaRPr lang="es-ES"/>
        </a:p>
      </dgm:t>
    </dgm:pt>
    <dgm:pt modelId="{ED2F33CF-8149-4320-B12E-6CE23583727C}" type="sibTrans" cxnId="{1FACC56A-68A6-43A9-A738-557CB0927795}">
      <dgm:prSet/>
      <dgm:spPr/>
      <dgm:t>
        <a:bodyPr/>
        <a:lstStyle/>
        <a:p>
          <a:endParaRPr lang="es-ES"/>
        </a:p>
      </dgm:t>
    </dgm:pt>
    <dgm:pt modelId="{E86428B4-41E8-456A-9228-C3CD98BBC664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ea typeface="Arial" panose="020B0604020202020204" pitchFamily="34" charset="0"/>
            </a:rPr>
            <a:t>Cadiz Granada Malaga Seville</a:t>
          </a:r>
          <a:endParaRPr lang="es-ES" dirty="0"/>
        </a:p>
      </dgm:t>
    </dgm:pt>
    <dgm:pt modelId="{75827691-829B-44F9-A3F3-56AC4E363957}" type="parTrans" cxnId="{070970E4-D763-40DE-B53C-F4922C3F329A}">
      <dgm:prSet/>
      <dgm:spPr/>
      <dgm:t>
        <a:bodyPr/>
        <a:lstStyle/>
        <a:p>
          <a:endParaRPr lang="es-ES"/>
        </a:p>
      </dgm:t>
    </dgm:pt>
    <dgm:pt modelId="{46181468-0445-46F4-9C4E-6ABC707EB447}" type="sibTrans" cxnId="{070970E4-D763-40DE-B53C-F4922C3F329A}">
      <dgm:prSet/>
      <dgm:spPr/>
      <dgm:t>
        <a:bodyPr/>
        <a:lstStyle/>
        <a:p>
          <a:endParaRPr lang="es-ES"/>
        </a:p>
      </dgm:t>
    </dgm:pt>
    <dgm:pt modelId="{63CF677E-47A9-45E9-9985-8173D4669B29}" type="pres">
      <dgm:prSet presAssocID="{C6022A8D-28DF-42ED-8540-469FE3E92474}" presName="Name0" presStyleCnt="0">
        <dgm:presLayoutVars>
          <dgm:dir/>
          <dgm:resizeHandles val="exact"/>
        </dgm:presLayoutVars>
      </dgm:prSet>
      <dgm:spPr/>
    </dgm:pt>
    <dgm:pt modelId="{624D5162-1425-4851-869C-59CE550C31E6}" type="pres">
      <dgm:prSet presAssocID="{C6022A8D-28DF-42ED-8540-469FE3E92474}" presName="fgShape" presStyleLbl="fgShp" presStyleIdx="0" presStyleCnt="1" custScaleY="232594"/>
      <dgm:spPr/>
    </dgm:pt>
    <dgm:pt modelId="{3140F98C-D5EB-4EE5-AECC-2EB1585C4EEB}" type="pres">
      <dgm:prSet presAssocID="{C6022A8D-28DF-42ED-8540-469FE3E92474}" presName="linComp" presStyleCnt="0"/>
      <dgm:spPr/>
    </dgm:pt>
    <dgm:pt modelId="{F01CCAEA-A4C3-4A54-8882-032E26818CC9}" type="pres">
      <dgm:prSet presAssocID="{E86428B4-41E8-456A-9228-C3CD98BBC664}" presName="compNode" presStyleCnt="0"/>
      <dgm:spPr/>
    </dgm:pt>
    <dgm:pt modelId="{D537C689-238F-4625-BEB0-C5871DDF4493}" type="pres">
      <dgm:prSet presAssocID="{E86428B4-41E8-456A-9228-C3CD98BBC664}" presName="bkgdShape" presStyleLbl="node1" presStyleIdx="0" presStyleCnt="3" custLinFactNeighborX="-738" custLinFactNeighborY="333"/>
      <dgm:spPr/>
    </dgm:pt>
    <dgm:pt modelId="{351FFD2A-57D9-48E9-8A83-765D689888A7}" type="pres">
      <dgm:prSet presAssocID="{E86428B4-41E8-456A-9228-C3CD98BBC664}" presName="nodeTx" presStyleLbl="node1" presStyleIdx="0" presStyleCnt="3">
        <dgm:presLayoutVars>
          <dgm:bulletEnabled val="1"/>
        </dgm:presLayoutVars>
      </dgm:prSet>
      <dgm:spPr/>
    </dgm:pt>
    <dgm:pt modelId="{25411BC2-31C1-4BD2-9041-CCA8B5A5ED7E}" type="pres">
      <dgm:prSet presAssocID="{E86428B4-41E8-456A-9228-C3CD98BBC664}" presName="invisiNode" presStyleLbl="node1" presStyleIdx="0" presStyleCnt="3"/>
      <dgm:spPr/>
    </dgm:pt>
    <dgm:pt modelId="{D15CA51F-5E24-4486-B1A5-08E798ADF771}" type="pres">
      <dgm:prSet presAssocID="{E86428B4-41E8-456A-9228-C3CD98BBC664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33000" r="-33000"/>
          </a:stretch>
        </a:blipFill>
      </dgm:spPr>
    </dgm:pt>
    <dgm:pt modelId="{EFF25487-C6FF-497F-8535-5CB2D16F548B}" type="pres">
      <dgm:prSet presAssocID="{46181468-0445-46F4-9C4E-6ABC707EB447}" presName="sibTrans" presStyleLbl="sibTrans2D1" presStyleIdx="0" presStyleCnt="0"/>
      <dgm:spPr/>
    </dgm:pt>
    <dgm:pt modelId="{7C3FECDE-5C20-406C-B61A-6339C59D6C53}" type="pres">
      <dgm:prSet presAssocID="{B046D227-E496-4CD2-A022-E8787D317EA6}" presName="compNode" presStyleCnt="0"/>
      <dgm:spPr/>
    </dgm:pt>
    <dgm:pt modelId="{2DBA0E7D-C03A-448B-94A0-C9BDFC5AFB53}" type="pres">
      <dgm:prSet presAssocID="{B046D227-E496-4CD2-A022-E8787D317EA6}" presName="bkgdShape" presStyleLbl="node1" presStyleIdx="1" presStyleCnt="3" custLinFactNeighborX="-325" custLinFactNeighborY="-105"/>
      <dgm:spPr/>
    </dgm:pt>
    <dgm:pt modelId="{9138CE81-FABF-4314-92C2-9B634FF8FC08}" type="pres">
      <dgm:prSet presAssocID="{B046D227-E496-4CD2-A022-E8787D317EA6}" presName="nodeTx" presStyleLbl="node1" presStyleIdx="1" presStyleCnt="3">
        <dgm:presLayoutVars>
          <dgm:bulletEnabled val="1"/>
        </dgm:presLayoutVars>
      </dgm:prSet>
      <dgm:spPr/>
    </dgm:pt>
    <dgm:pt modelId="{CE56BAC1-207E-4DFA-B5F6-FB62BAC9FFFE}" type="pres">
      <dgm:prSet presAssocID="{B046D227-E496-4CD2-A022-E8787D317EA6}" presName="invisiNode" presStyleLbl="node1" presStyleIdx="1" presStyleCnt="3"/>
      <dgm:spPr/>
    </dgm:pt>
    <dgm:pt modelId="{8AB140C5-F57E-4A89-B382-33378757DAA2}" type="pres">
      <dgm:prSet presAssocID="{B046D227-E496-4CD2-A022-E8787D317EA6}" presName="imagNode" presStyleLbl="fgImgPlac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/>
          </a:stretch>
        </a:blipFill>
      </dgm:spPr>
    </dgm:pt>
    <dgm:pt modelId="{E26A6990-231D-4967-81FC-5D90D3B6E100}" type="pres">
      <dgm:prSet presAssocID="{578473EF-23EE-4EF7-BAE6-487D8243C034}" presName="sibTrans" presStyleLbl="sibTrans2D1" presStyleIdx="0" presStyleCnt="0"/>
      <dgm:spPr/>
    </dgm:pt>
    <dgm:pt modelId="{FB43BF40-4F43-4090-B745-DA7395FEA3DD}" type="pres">
      <dgm:prSet presAssocID="{9C71011B-99C6-476B-AA93-9733AEA1A4E8}" presName="compNode" presStyleCnt="0"/>
      <dgm:spPr/>
    </dgm:pt>
    <dgm:pt modelId="{63D305AE-1F04-4995-8CA3-31904AFCABFE}" type="pres">
      <dgm:prSet presAssocID="{9C71011B-99C6-476B-AA93-9733AEA1A4E8}" presName="bkgdShape" presStyleLbl="node1" presStyleIdx="2" presStyleCnt="3"/>
      <dgm:spPr/>
    </dgm:pt>
    <dgm:pt modelId="{0BD618DE-7CAB-4A1A-B2B3-71C8B2A35703}" type="pres">
      <dgm:prSet presAssocID="{9C71011B-99C6-476B-AA93-9733AEA1A4E8}" presName="nodeTx" presStyleLbl="node1" presStyleIdx="2" presStyleCnt="3">
        <dgm:presLayoutVars>
          <dgm:bulletEnabled val="1"/>
        </dgm:presLayoutVars>
      </dgm:prSet>
      <dgm:spPr/>
    </dgm:pt>
    <dgm:pt modelId="{CB8E4FE7-CA02-4B20-8677-DC5CC2041CB6}" type="pres">
      <dgm:prSet presAssocID="{9C71011B-99C6-476B-AA93-9733AEA1A4E8}" presName="invisiNode" presStyleLbl="node1" presStyleIdx="2" presStyleCnt="3"/>
      <dgm:spPr/>
    </dgm:pt>
    <dgm:pt modelId="{C282D451-E495-4A1C-AFCA-B320142DE1AB}" type="pres">
      <dgm:prSet presAssocID="{9C71011B-99C6-476B-AA93-9733AEA1A4E8}" presName="imagNode" presStyleLbl="fgImgPlac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>
            <a:fillRect l="-67000" r="-67000"/>
          </a:stretch>
        </a:blipFill>
      </dgm:spPr>
    </dgm:pt>
  </dgm:ptLst>
  <dgm:cxnLst>
    <dgm:cxn modelId="{18773F18-5C8C-4EC2-BCF2-28CD7D21910D}" type="presOf" srcId="{E86428B4-41E8-456A-9228-C3CD98BBC664}" destId="{351FFD2A-57D9-48E9-8A83-765D689888A7}" srcOrd="1" destOrd="0" presId="urn:microsoft.com/office/officeart/2005/8/layout/hList7"/>
    <dgm:cxn modelId="{A49FAA1F-DEF5-493F-88A8-0673CFD1E5AD}" type="presOf" srcId="{E86428B4-41E8-456A-9228-C3CD98BBC664}" destId="{D537C689-238F-4625-BEB0-C5871DDF4493}" srcOrd="0" destOrd="0" presId="urn:microsoft.com/office/officeart/2005/8/layout/hList7"/>
    <dgm:cxn modelId="{DB77C931-9135-4808-96A6-340B4851E4CD}" type="presOf" srcId="{B046D227-E496-4CD2-A022-E8787D317EA6}" destId="{2DBA0E7D-C03A-448B-94A0-C9BDFC5AFB53}" srcOrd="0" destOrd="0" presId="urn:microsoft.com/office/officeart/2005/8/layout/hList7"/>
    <dgm:cxn modelId="{51F8C435-78F2-45AD-B1C8-21EBF024653B}" type="presOf" srcId="{B046D227-E496-4CD2-A022-E8787D317EA6}" destId="{9138CE81-FABF-4314-92C2-9B634FF8FC08}" srcOrd="1" destOrd="0" presId="urn:microsoft.com/office/officeart/2005/8/layout/hList7"/>
    <dgm:cxn modelId="{73E3C15E-522C-45CE-AD60-2FB64BBF854F}" type="presOf" srcId="{46181468-0445-46F4-9C4E-6ABC707EB447}" destId="{EFF25487-C6FF-497F-8535-5CB2D16F548B}" srcOrd="0" destOrd="0" presId="urn:microsoft.com/office/officeart/2005/8/layout/hList7"/>
    <dgm:cxn modelId="{1FACC56A-68A6-43A9-A738-557CB0927795}" srcId="{C6022A8D-28DF-42ED-8540-469FE3E92474}" destId="{9C71011B-99C6-476B-AA93-9733AEA1A4E8}" srcOrd="2" destOrd="0" parTransId="{AB224658-AAFF-4FEE-BAC6-41146E7A6AF7}" sibTransId="{ED2F33CF-8149-4320-B12E-6CE23583727C}"/>
    <dgm:cxn modelId="{F0BA116B-EF6C-40C4-B517-385116FD15D6}" type="presOf" srcId="{9C71011B-99C6-476B-AA93-9733AEA1A4E8}" destId="{63D305AE-1F04-4995-8CA3-31904AFCABFE}" srcOrd="0" destOrd="0" presId="urn:microsoft.com/office/officeart/2005/8/layout/hList7"/>
    <dgm:cxn modelId="{48C09854-5528-432B-A1CA-A89E8CE95D9D}" srcId="{C6022A8D-28DF-42ED-8540-469FE3E92474}" destId="{B046D227-E496-4CD2-A022-E8787D317EA6}" srcOrd="1" destOrd="0" parTransId="{F1C89069-1968-4047-841C-D2C2BC1E429B}" sibTransId="{578473EF-23EE-4EF7-BAE6-487D8243C034}"/>
    <dgm:cxn modelId="{35D265BE-3416-49C9-B1E8-65411ED40B75}" type="presOf" srcId="{9C71011B-99C6-476B-AA93-9733AEA1A4E8}" destId="{0BD618DE-7CAB-4A1A-B2B3-71C8B2A35703}" srcOrd="1" destOrd="0" presId="urn:microsoft.com/office/officeart/2005/8/layout/hList7"/>
    <dgm:cxn modelId="{070970E4-D763-40DE-B53C-F4922C3F329A}" srcId="{C6022A8D-28DF-42ED-8540-469FE3E92474}" destId="{E86428B4-41E8-456A-9228-C3CD98BBC664}" srcOrd="0" destOrd="0" parTransId="{75827691-829B-44F9-A3F3-56AC4E363957}" sibTransId="{46181468-0445-46F4-9C4E-6ABC707EB447}"/>
    <dgm:cxn modelId="{5D645DF3-FDC3-46E8-8290-BB83A475CB13}" type="presOf" srcId="{578473EF-23EE-4EF7-BAE6-487D8243C034}" destId="{E26A6990-231D-4967-81FC-5D90D3B6E100}" srcOrd="0" destOrd="0" presId="urn:microsoft.com/office/officeart/2005/8/layout/hList7"/>
    <dgm:cxn modelId="{2593EAFC-3A78-4927-AB02-30C832515550}" type="presOf" srcId="{C6022A8D-28DF-42ED-8540-469FE3E92474}" destId="{63CF677E-47A9-45E9-9985-8173D4669B29}" srcOrd="0" destOrd="0" presId="urn:microsoft.com/office/officeart/2005/8/layout/hList7"/>
    <dgm:cxn modelId="{0E835EA2-6266-47F2-A6F1-96DCF1120968}" type="presParOf" srcId="{63CF677E-47A9-45E9-9985-8173D4669B29}" destId="{624D5162-1425-4851-869C-59CE550C31E6}" srcOrd="0" destOrd="0" presId="urn:microsoft.com/office/officeart/2005/8/layout/hList7"/>
    <dgm:cxn modelId="{BB4AA531-9A6D-4A64-9033-AD441665F9C7}" type="presParOf" srcId="{63CF677E-47A9-45E9-9985-8173D4669B29}" destId="{3140F98C-D5EB-4EE5-AECC-2EB1585C4EEB}" srcOrd="1" destOrd="0" presId="urn:microsoft.com/office/officeart/2005/8/layout/hList7"/>
    <dgm:cxn modelId="{40869223-9E15-4F67-B139-7E0CBFE86DF0}" type="presParOf" srcId="{3140F98C-D5EB-4EE5-AECC-2EB1585C4EEB}" destId="{F01CCAEA-A4C3-4A54-8882-032E26818CC9}" srcOrd="0" destOrd="0" presId="urn:microsoft.com/office/officeart/2005/8/layout/hList7"/>
    <dgm:cxn modelId="{6125FA27-4334-4129-B8C5-193121D21C2A}" type="presParOf" srcId="{F01CCAEA-A4C3-4A54-8882-032E26818CC9}" destId="{D537C689-238F-4625-BEB0-C5871DDF4493}" srcOrd="0" destOrd="0" presId="urn:microsoft.com/office/officeart/2005/8/layout/hList7"/>
    <dgm:cxn modelId="{BDC5DD48-2E3F-4990-A7E2-4018B0A69CE5}" type="presParOf" srcId="{F01CCAEA-A4C3-4A54-8882-032E26818CC9}" destId="{351FFD2A-57D9-48E9-8A83-765D689888A7}" srcOrd="1" destOrd="0" presId="urn:microsoft.com/office/officeart/2005/8/layout/hList7"/>
    <dgm:cxn modelId="{21F25BAD-9F11-466C-9AE1-C359CDD5D2B8}" type="presParOf" srcId="{F01CCAEA-A4C3-4A54-8882-032E26818CC9}" destId="{25411BC2-31C1-4BD2-9041-CCA8B5A5ED7E}" srcOrd="2" destOrd="0" presId="urn:microsoft.com/office/officeart/2005/8/layout/hList7"/>
    <dgm:cxn modelId="{ED38F3BC-2E7A-4BCA-9D83-FF8C69366BA6}" type="presParOf" srcId="{F01CCAEA-A4C3-4A54-8882-032E26818CC9}" destId="{D15CA51F-5E24-4486-B1A5-08E798ADF771}" srcOrd="3" destOrd="0" presId="urn:microsoft.com/office/officeart/2005/8/layout/hList7"/>
    <dgm:cxn modelId="{00C9E21C-0138-4783-BCD9-747EA8E40DA6}" type="presParOf" srcId="{3140F98C-D5EB-4EE5-AECC-2EB1585C4EEB}" destId="{EFF25487-C6FF-497F-8535-5CB2D16F548B}" srcOrd="1" destOrd="0" presId="urn:microsoft.com/office/officeart/2005/8/layout/hList7"/>
    <dgm:cxn modelId="{215349E9-56E0-4891-8169-ED827D4C7D49}" type="presParOf" srcId="{3140F98C-D5EB-4EE5-AECC-2EB1585C4EEB}" destId="{7C3FECDE-5C20-406C-B61A-6339C59D6C53}" srcOrd="2" destOrd="0" presId="urn:microsoft.com/office/officeart/2005/8/layout/hList7"/>
    <dgm:cxn modelId="{C77D6656-56B7-417B-A138-50374E63A039}" type="presParOf" srcId="{7C3FECDE-5C20-406C-B61A-6339C59D6C53}" destId="{2DBA0E7D-C03A-448B-94A0-C9BDFC5AFB53}" srcOrd="0" destOrd="0" presId="urn:microsoft.com/office/officeart/2005/8/layout/hList7"/>
    <dgm:cxn modelId="{769E77E4-4356-4B69-B073-8ECFA3512429}" type="presParOf" srcId="{7C3FECDE-5C20-406C-B61A-6339C59D6C53}" destId="{9138CE81-FABF-4314-92C2-9B634FF8FC08}" srcOrd="1" destOrd="0" presId="urn:microsoft.com/office/officeart/2005/8/layout/hList7"/>
    <dgm:cxn modelId="{3F8714D8-3F55-4D4A-BBDE-68C77DDECAC4}" type="presParOf" srcId="{7C3FECDE-5C20-406C-B61A-6339C59D6C53}" destId="{CE56BAC1-207E-4DFA-B5F6-FB62BAC9FFFE}" srcOrd="2" destOrd="0" presId="urn:microsoft.com/office/officeart/2005/8/layout/hList7"/>
    <dgm:cxn modelId="{FA9359D8-0AF0-4992-95FF-CE6C4E9E8605}" type="presParOf" srcId="{7C3FECDE-5C20-406C-B61A-6339C59D6C53}" destId="{8AB140C5-F57E-4A89-B382-33378757DAA2}" srcOrd="3" destOrd="0" presId="urn:microsoft.com/office/officeart/2005/8/layout/hList7"/>
    <dgm:cxn modelId="{432F5B5C-17C0-460D-8578-E4CC66877B09}" type="presParOf" srcId="{3140F98C-D5EB-4EE5-AECC-2EB1585C4EEB}" destId="{E26A6990-231D-4967-81FC-5D90D3B6E100}" srcOrd="3" destOrd="0" presId="urn:microsoft.com/office/officeart/2005/8/layout/hList7"/>
    <dgm:cxn modelId="{B7A1602F-6A10-40DC-8DD2-B3B056F3CDE5}" type="presParOf" srcId="{3140F98C-D5EB-4EE5-AECC-2EB1585C4EEB}" destId="{FB43BF40-4F43-4090-B745-DA7395FEA3DD}" srcOrd="4" destOrd="0" presId="urn:microsoft.com/office/officeart/2005/8/layout/hList7"/>
    <dgm:cxn modelId="{AD2B550F-D481-439D-BD7E-99C026631EAF}" type="presParOf" srcId="{FB43BF40-4F43-4090-B745-DA7395FEA3DD}" destId="{63D305AE-1F04-4995-8CA3-31904AFCABFE}" srcOrd="0" destOrd="0" presId="urn:microsoft.com/office/officeart/2005/8/layout/hList7"/>
    <dgm:cxn modelId="{0174E181-7379-4256-A715-704513FE3943}" type="presParOf" srcId="{FB43BF40-4F43-4090-B745-DA7395FEA3DD}" destId="{0BD618DE-7CAB-4A1A-B2B3-71C8B2A35703}" srcOrd="1" destOrd="0" presId="urn:microsoft.com/office/officeart/2005/8/layout/hList7"/>
    <dgm:cxn modelId="{7E98EB4A-0D23-42F6-8E64-0B6F21F70744}" type="presParOf" srcId="{FB43BF40-4F43-4090-B745-DA7395FEA3DD}" destId="{CB8E4FE7-CA02-4B20-8677-DC5CC2041CB6}" srcOrd="2" destOrd="0" presId="urn:microsoft.com/office/officeart/2005/8/layout/hList7"/>
    <dgm:cxn modelId="{5862A7E9-2468-4B2E-8E6C-57E9616D9355}" type="presParOf" srcId="{FB43BF40-4F43-4090-B745-DA7395FEA3DD}" destId="{C282D451-E495-4A1C-AFCA-B320142DE1AB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E6CCA90-FD14-4CB2-B12C-51BBDCFDD036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A8DBA3B1-D7C7-4605-BBF3-40E8A873E8D8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ea typeface="Arial" panose="020B0604020202020204" pitchFamily="34" charset="0"/>
            </a:rPr>
            <a:t>Expansion of tourism and the real estate business go hand in hand in the process of </a:t>
          </a:r>
          <a:r>
            <a:rPr lang="en-US" dirty="0" err="1">
              <a:latin typeface="Arial" panose="020B0604020202020204" pitchFamily="34" charset="0"/>
              <a:ea typeface="Arial" panose="020B0604020202020204" pitchFamily="34" charset="0"/>
            </a:rPr>
            <a:t>touristification</a:t>
          </a:r>
          <a:r>
            <a:rPr lang="en-US" dirty="0">
              <a:latin typeface="Arial" panose="020B0604020202020204" pitchFamily="34" charset="0"/>
              <a:ea typeface="Arial" panose="020B0604020202020204" pitchFamily="34" charset="0"/>
            </a:rPr>
            <a:t> of the economy</a:t>
          </a:r>
          <a:endParaRPr lang="en-US" dirty="0">
            <a:effectLst/>
            <a:latin typeface="Arial" panose="020B0604020202020204" pitchFamily="34" charset="0"/>
            <a:ea typeface="Arial" panose="020B0604020202020204" pitchFamily="34" charset="0"/>
          </a:endParaRPr>
        </a:p>
      </dgm:t>
    </dgm:pt>
    <dgm:pt modelId="{562BC6DF-84EB-42F9-AB7E-A533C6CCE8F6}" type="parTrans" cxnId="{167D62EC-5AEE-4939-9488-9DE531E81546}">
      <dgm:prSet/>
      <dgm:spPr/>
      <dgm:t>
        <a:bodyPr/>
        <a:lstStyle/>
        <a:p>
          <a:endParaRPr lang="es-ES"/>
        </a:p>
      </dgm:t>
    </dgm:pt>
    <dgm:pt modelId="{F4777182-3908-463E-BEB5-57EFBEC781AD}" type="sibTrans" cxnId="{167D62EC-5AEE-4939-9488-9DE531E81546}">
      <dgm:prSet/>
      <dgm:spPr/>
      <dgm:t>
        <a:bodyPr/>
        <a:lstStyle/>
        <a:p>
          <a:endParaRPr lang="es-ES"/>
        </a:p>
      </dgm:t>
    </dgm:pt>
    <dgm:pt modelId="{645E9BC7-EDC9-41B9-A3EF-ACFA578BC73A}">
      <dgm:prSet/>
      <dgm:spPr/>
      <dgm:t>
        <a:bodyPr/>
        <a:lstStyle/>
        <a:p>
          <a:r>
            <a:rPr lang="en-US" dirty="0" err="1">
              <a:latin typeface="Arial" panose="020B0604020202020204" pitchFamily="34" charset="0"/>
              <a:ea typeface="Arial" panose="020B0604020202020204" pitchFamily="34" charset="0"/>
            </a:rPr>
            <a:t>Touristification</a:t>
          </a:r>
          <a:r>
            <a:rPr lang="en-US" dirty="0">
              <a:latin typeface="Arial" panose="020B0604020202020204" pitchFamily="34" charset="0"/>
              <a:ea typeface="Arial" panose="020B0604020202020204" pitchFamily="34" charset="0"/>
            </a:rPr>
            <a:t> of the urban economies occurs together with the accelerated process of "</a:t>
          </a:r>
          <a:r>
            <a:rPr lang="en-US" dirty="0" err="1">
              <a:latin typeface="Arial" panose="020B0604020202020204" pitchFamily="34" charset="0"/>
              <a:ea typeface="Arial" panose="020B0604020202020204" pitchFamily="34" charset="0"/>
            </a:rPr>
            <a:t>airbnisation</a:t>
          </a:r>
          <a:r>
            <a:rPr lang="en-US" dirty="0">
              <a:latin typeface="Arial" panose="020B0604020202020204" pitchFamily="34" charset="0"/>
              <a:ea typeface="Arial" panose="020B0604020202020204" pitchFamily="34" charset="0"/>
            </a:rPr>
            <a:t>" of the residential housing market</a:t>
          </a:r>
        </a:p>
      </dgm:t>
    </dgm:pt>
    <dgm:pt modelId="{EA6B069B-0563-475B-9C9E-9FC0022C7C3A}" type="parTrans" cxnId="{B81EC5A9-D9C9-4A49-AE95-50B5B9C672FA}">
      <dgm:prSet/>
      <dgm:spPr/>
      <dgm:t>
        <a:bodyPr/>
        <a:lstStyle/>
        <a:p>
          <a:endParaRPr lang="es-ES"/>
        </a:p>
      </dgm:t>
    </dgm:pt>
    <dgm:pt modelId="{96F92244-FAC6-49AA-A6A5-13EC3FB947C6}" type="sibTrans" cxnId="{B81EC5A9-D9C9-4A49-AE95-50B5B9C672FA}">
      <dgm:prSet/>
      <dgm:spPr/>
      <dgm:t>
        <a:bodyPr/>
        <a:lstStyle/>
        <a:p>
          <a:endParaRPr lang="es-ES"/>
        </a:p>
      </dgm:t>
    </dgm:pt>
    <dgm:pt modelId="{1F959E2D-5FD9-4691-9CBC-3E9E8DF70EB9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ea typeface="Arial" panose="020B0604020202020204" pitchFamily="34" charset="0"/>
            </a:rPr>
            <a:t>Serious impacts on the social and economic sustainability of the city</a:t>
          </a:r>
          <a:endParaRPr lang="es-ES" dirty="0"/>
        </a:p>
      </dgm:t>
    </dgm:pt>
    <dgm:pt modelId="{AE51CAD7-CD11-4C34-9E0D-2B8C409B1C4F}" type="parTrans" cxnId="{0224837D-D76C-4B8D-8ABC-375DB2F319B4}">
      <dgm:prSet/>
      <dgm:spPr/>
      <dgm:t>
        <a:bodyPr/>
        <a:lstStyle/>
        <a:p>
          <a:endParaRPr lang="es-ES"/>
        </a:p>
      </dgm:t>
    </dgm:pt>
    <dgm:pt modelId="{45659B44-DFDA-4723-9E13-F5D086250BCE}" type="sibTrans" cxnId="{0224837D-D76C-4B8D-8ABC-375DB2F319B4}">
      <dgm:prSet/>
      <dgm:spPr/>
      <dgm:t>
        <a:bodyPr/>
        <a:lstStyle/>
        <a:p>
          <a:endParaRPr lang="es-ES"/>
        </a:p>
      </dgm:t>
    </dgm:pt>
    <dgm:pt modelId="{3A92526A-E742-4E11-9EC7-980CEE93DAA3}" type="pres">
      <dgm:prSet presAssocID="{5E6CCA90-FD14-4CB2-B12C-51BBDCFDD036}" presName="compositeShape" presStyleCnt="0">
        <dgm:presLayoutVars>
          <dgm:chMax val="7"/>
          <dgm:dir/>
          <dgm:resizeHandles val="exact"/>
        </dgm:presLayoutVars>
      </dgm:prSet>
      <dgm:spPr/>
    </dgm:pt>
    <dgm:pt modelId="{4298FFDF-5B2C-4698-B4DF-6028B7D0F00F}" type="pres">
      <dgm:prSet presAssocID="{5E6CCA90-FD14-4CB2-B12C-51BBDCFDD036}" presName="wedge1" presStyleLbl="node1" presStyleIdx="0" presStyleCnt="3"/>
      <dgm:spPr/>
    </dgm:pt>
    <dgm:pt modelId="{470585DE-F7CC-45BA-87C5-78AEB498B840}" type="pres">
      <dgm:prSet presAssocID="{5E6CCA90-FD14-4CB2-B12C-51BBDCFDD036}" presName="dummy1a" presStyleCnt="0"/>
      <dgm:spPr/>
    </dgm:pt>
    <dgm:pt modelId="{CC369E2C-4005-4826-A89E-1C66B4E6A32E}" type="pres">
      <dgm:prSet presAssocID="{5E6CCA90-FD14-4CB2-B12C-51BBDCFDD036}" presName="dummy1b" presStyleCnt="0"/>
      <dgm:spPr/>
    </dgm:pt>
    <dgm:pt modelId="{3F2AF344-6DD7-4481-97CF-69C10A4BBF92}" type="pres">
      <dgm:prSet presAssocID="{5E6CCA90-FD14-4CB2-B12C-51BBDCFDD036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B748D721-3C02-4B43-B760-15B4A7E2D115}" type="pres">
      <dgm:prSet presAssocID="{5E6CCA90-FD14-4CB2-B12C-51BBDCFDD036}" presName="wedge2" presStyleLbl="node1" presStyleIdx="1" presStyleCnt="3"/>
      <dgm:spPr/>
    </dgm:pt>
    <dgm:pt modelId="{E7192B85-D3AE-42C8-A915-281383F70CB2}" type="pres">
      <dgm:prSet presAssocID="{5E6CCA90-FD14-4CB2-B12C-51BBDCFDD036}" presName="dummy2a" presStyleCnt="0"/>
      <dgm:spPr/>
    </dgm:pt>
    <dgm:pt modelId="{849237F8-3FA9-4B1D-B7FC-CFE93CFB0274}" type="pres">
      <dgm:prSet presAssocID="{5E6CCA90-FD14-4CB2-B12C-51BBDCFDD036}" presName="dummy2b" presStyleCnt="0"/>
      <dgm:spPr/>
    </dgm:pt>
    <dgm:pt modelId="{BCA099A7-5CA8-4AD0-AC2C-54B1FDF37EA8}" type="pres">
      <dgm:prSet presAssocID="{5E6CCA90-FD14-4CB2-B12C-51BBDCFDD036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1ADC2D88-8BF7-4D09-8846-4F056FA6D54E}" type="pres">
      <dgm:prSet presAssocID="{5E6CCA90-FD14-4CB2-B12C-51BBDCFDD036}" presName="wedge3" presStyleLbl="node1" presStyleIdx="2" presStyleCnt="3"/>
      <dgm:spPr/>
    </dgm:pt>
    <dgm:pt modelId="{CF189120-985A-424B-A2AC-6AE484F554ED}" type="pres">
      <dgm:prSet presAssocID="{5E6CCA90-FD14-4CB2-B12C-51BBDCFDD036}" presName="dummy3a" presStyleCnt="0"/>
      <dgm:spPr/>
    </dgm:pt>
    <dgm:pt modelId="{A5910175-4F28-409B-AF87-56F63D7B5608}" type="pres">
      <dgm:prSet presAssocID="{5E6CCA90-FD14-4CB2-B12C-51BBDCFDD036}" presName="dummy3b" presStyleCnt="0"/>
      <dgm:spPr/>
    </dgm:pt>
    <dgm:pt modelId="{CFE8BFB9-2527-4851-A0D6-CACEBA8837A4}" type="pres">
      <dgm:prSet presAssocID="{5E6CCA90-FD14-4CB2-B12C-51BBDCFDD036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B2E39AE1-7E66-4C58-9F1F-5723B9DB3AF8}" type="pres">
      <dgm:prSet presAssocID="{F4777182-3908-463E-BEB5-57EFBEC781AD}" presName="arrowWedge1" presStyleLbl="fgSibTrans2D1" presStyleIdx="0" presStyleCnt="3"/>
      <dgm:spPr/>
    </dgm:pt>
    <dgm:pt modelId="{519A7D4C-7A36-4A14-9826-9E8D658DAC04}" type="pres">
      <dgm:prSet presAssocID="{96F92244-FAC6-49AA-A6A5-13EC3FB947C6}" presName="arrowWedge2" presStyleLbl="fgSibTrans2D1" presStyleIdx="1" presStyleCnt="3"/>
      <dgm:spPr/>
    </dgm:pt>
    <dgm:pt modelId="{AC0BBB10-CC6A-4B38-BAD8-D9747529AC96}" type="pres">
      <dgm:prSet presAssocID="{45659B44-DFDA-4723-9E13-F5D086250BCE}" presName="arrowWedge3" presStyleLbl="fgSibTrans2D1" presStyleIdx="2" presStyleCnt="3"/>
      <dgm:spPr/>
    </dgm:pt>
  </dgm:ptLst>
  <dgm:cxnLst>
    <dgm:cxn modelId="{B72D6F52-FDC0-4359-A5E2-61281774006A}" type="presOf" srcId="{A8DBA3B1-D7C7-4605-BBF3-40E8A873E8D8}" destId="{3F2AF344-6DD7-4481-97CF-69C10A4BBF92}" srcOrd="1" destOrd="0" presId="urn:microsoft.com/office/officeart/2005/8/layout/cycle8"/>
    <dgm:cxn modelId="{206E7B55-07AC-400A-B67C-01F652B4E318}" type="presOf" srcId="{A8DBA3B1-D7C7-4605-BBF3-40E8A873E8D8}" destId="{4298FFDF-5B2C-4698-B4DF-6028B7D0F00F}" srcOrd="0" destOrd="0" presId="urn:microsoft.com/office/officeart/2005/8/layout/cycle8"/>
    <dgm:cxn modelId="{0224837D-D76C-4B8D-8ABC-375DB2F319B4}" srcId="{5E6CCA90-FD14-4CB2-B12C-51BBDCFDD036}" destId="{1F959E2D-5FD9-4691-9CBC-3E9E8DF70EB9}" srcOrd="2" destOrd="0" parTransId="{AE51CAD7-CD11-4C34-9E0D-2B8C409B1C4F}" sibTransId="{45659B44-DFDA-4723-9E13-F5D086250BCE}"/>
    <dgm:cxn modelId="{BF23E087-ACC9-4902-8E78-BED64923C5F5}" type="presOf" srcId="{645E9BC7-EDC9-41B9-A3EF-ACFA578BC73A}" destId="{BCA099A7-5CA8-4AD0-AC2C-54B1FDF37EA8}" srcOrd="1" destOrd="0" presId="urn:microsoft.com/office/officeart/2005/8/layout/cycle8"/>
    <dgm:cxn modelId="{020D368D-DE73-4575-B59A-23E31A08BAC7}" type="presOf" srcId="{645E9BC7-EDC9-41B9-A3EF-ACFA578BC73A}" destId="{B748D721-3C02-4B43-B760-15B4A7E2D115}" srcOrd="0" destOrd="0" presId="urn:microsoft.com/office/officeart/2005/8/layout/cycle8"/>
    <dgm:cxn modelId="{B81EC5A9-D9C9-4A49-AE95-50B5B9C672FA}" srcId="{5E6CCA90-FD14-4CB2-B12C-51BBDCFDD036}" destId="{645E9BC7-EDC9-41B9-A3EF-ACFA578BC73A}" srcOrd="1" destOrd="0" parTransId="{EA6B069B-0563-475B-9C9E-9FC0022C7C3A}" sibTransId="{96F92244-FAC6-49AA-A6A5-13EC3FB947C6}"/>
    <dgm:cxn modelId="{1989CDAC-480A-450E-A77F-9D18A42BCEAD}" type="presOf" srcId="{1F959E2D-5FD9-4691-9CBC-3E9E8DF70EB9}" destId="{1ADC2D88-8BF7-4D09-8846-4F056FA6D54E}" srcOrd="0" destOrd="0" presId="urn:microsoft.com/office/officeart/2005/8/layout/cycle8"/>
    <dgm:cxn modelId="{58A1DACF-DC04-44D2-8A9E-93E450563F29}" type="presOf" srcId="{1F959E2D-5FD9-4691-9CBC-3E9E8DF70EB9}" destId="{CFE8BFB9-2527-4851-A0D6-CACEBA8837A4}" srcOrd="1" destOrd="0" presId="urn:microsoft.com/office/officeart/2005/8/layout/cycle8"/>
    <dgm:cxn modelId="{167D62EC-5AEE-4939-9488-9DE531E81546}" srcId="{5E6CCA90-FD14-4CB2-B12C-51BBDCFDD036}" destId="{A8DBA3B1-D7C7-4605-BBF3-40E8A873E8D8}" srcOrd="0" destOrd="0" parTransId="{562BC6DF-84EB-42F9-AB7E-A533C6CCE8F6}" sibTransId="{F4777182-3908-463E-BEB5-57EFBEC781AD}"/>
    <dgm:cxn modelId="{699C06FE-3825-4EA6-B8FD-131BA1B1838F}" type="presOf" srcId="{5E6CCA90-FD14-4CB2-B12C-51BBDCFDD036}" destId="{3A92526A-E742-4E11-9EC7-980CEE93DAA3}" srcOrd="0" destOrd="0" presId="urn:microsoft.com/office/officeart/2005/8/layout/cycle8"/>
    <dgm:cxn modelId="{713BF80F-FFFF-420A-9A10-100A33E9D477}" type="presParOf" srcId="{3A92526A-E742-4E11-9EC7-980CEE93DAA3}" destId="{4298FFDF-5B2C-4698-B4DF-6028B7D0F00F}" srcOrd="0" destOrd="0" presId="urn:microsoft.com/office/officeart/2005/8/layout/cycle8"/>
    <dgm:cxn modelId="{3FE0D162-3E47-4749-8794-24E8DBCD10EB}" type="presParOf" srcId="{3A92526A-E742-4E11-9EC7-980CEE93DAA3}" destId="{470585DE-F7CC-45BA-87C5-78AEB498B840}" srcOrd="1" destOrd="0" presId="urn:microsoft.com/office/officeart/2005/8/layout/cycle8"/>
    <dgm:cxn modelId="{5826D546-7048-4788-A397-AB16678B75F4}" type="presParOf" srcId="{3A92526A-E742-4E11-9EC7-980CEE93DAA3}" destId="{CC369E2C-4005-4826-A89E-1C66B4E6A32E}" srcOrd="2" destOrd="0" presId="urn:microsoft.com/office/officeart/2005/8/layout/cycle8"/>
    <dgm:cxn modelId="{A6354B1B-11FB-4D1A-AD1F-9FE4A95C1A76}" type="presParOf" srcId="{3A92526A-E742-4E11-9EC7-980CEE93DAA3}" destId="{3F2AF344-6DD7-4481-97CF-69C10A4BBF92}" srcOrd="3" destOrd="0" presId="urn:microsoft.com/office/officeart/2005/8/layout/cycle8"/>
    <dgm:cxn modelId="{7607739D-4CC3-46E1-8475-A203E16F7FE7}" type="presParOf" srcId="{3A92526A-E742-4E11-9EC7-980CEE93DAA3}" destId="{B748D721-3C02-4B43-B760-15B4A7E2D115}" srcOrd="4" destOrd="0" presId="urn:microsoft.com/office/officeart/2005/8/layout/cycle8"/>
    <dgm:cxn modelId="{7A630E42-A3A6-44FC-B7A6-B3E8227A32D8}" type="presParOf" srcId="{3A92526A-E742-4E11-9EC7-980CEE93DAA3}" destId="{E7192B85-D3AE-42C8-A915-281383F70CB2}" srcOrd="5" destOrd="0" presId="urn:microsoft.com/office/officeart/2005/8/layout/cycle8"/>
    <dgm:cxn modelId="{D96C0FB8-B362-487F-A5FF-4162EE6D625C}" type="presParOf" srcId="{3A92526A-E742-4E11-9EC7-980CEE93DAA3}" destId="{849237F8-3FA9-4B1D-B7FC-CFE93CFB0274}" srcOrd="6" destOrd="0" presId="urn:microsoft.com/office/officeart/2005/8/layout/cycle8"/>
    <dgm:cxn modelId="{FD0E4FE7-864B-4389-BE2B-8ABA4D2D6A7D}" type="presParOf" srcId="{3A92526A-E742-4E11-9EC7-980CEE93DAA3}" destId="{BCA099A7-5CA8-4AD0-AC2C-54B1FDF37EA8}" srcOrd="7" destOrd="0" presId="urn:microsoft.com/office/officeart/2005/8/layout/cycle8"/>
    <dgm:cxn modelId="{031AC514-763B-4AFF-9D9C-706E77FF4B45}" type="presParOf" srcId="{3A92526A-E742-4E11-9EC7-980CEE93DAA3}" destId="{1ADC2D88-8BF7-4D09-8846-4F056FA6D54E}" srcOrd="8" destOrd="0" presId="urn:microsoft.com/office/officeart/2005/8/layout/cycle8"/>
    <dgm:cxn modelId="{5169C284-93C9-4C46-8C8D-88357D7E8EBC}" type="presParOf" srcId="{3A92526A-E742-4E11-9EC7-980CEE93DAA3}" destId="{CF189120-985A-424B-A2AC-6AE484F554ED}" srcOrd="9" destOrd="0" presId="urn:microsoft.com/office/officeart/2005/8/layout/cycle8"/>
    <dgm:cxn modelId="{A569DB9F-83A9-4C20-B49C-336486D8B604}" type="presParOf" srcId="{3A92526A-E742-4E11-9EC7-980CEE93DAA3}" destId="{A5910175-4F28-409B-AF87-56F63D7B5608}" srcOrd="10" destOrd="0" presId="urn:microsoft.com/office/officeart/2005/8/layout/cycle8"/>
    <dgm:cxn modelId="{16332443-98FB-4D52-8517-D6F90F4E1E3C}" type="presParOf" srcId="{3A92526A-E742-4E11-9EC7-980CEE93DAA3}" destId="{CFE8BFB9-2527-4851-A0D6-CACEBA8837A4}" srcOrd="11" destOrd="0" presId="urn:microsoft.com/office/officeart/2005/8/layout/cycle8"/>
    <dgm:cxn modelId="{664548FA-3C3F-4EC1-B45B-D9E3DF1D0B02}" type="presParOf" srcId="{3A92526A-E742-4E11-9EC7-980CEE93DAA3}" destId="{B2E39AE1-7E66-4C58-9F1F-5723B9DB3AF8}" srcOrd="12" destOrd="0" presId="urn:microsoft.com/office/officeart/2005/8/layout/cycle8"/>
    <dgm:cxn modelId="{93221F2C-27BD-49A4-869A-9EABCF2995A4}" type="presParOf" srcId="{3A92526A-E742-4E11-9EC7-980CEE93DAA3}" destId="{519A7D4C-7A36-4A14-9826-9E8D658DAC04}" srcOrd="13" destOrd="0" presId="urn:microsoft.com/office/officeart/2005/8/layout/cycle8"/>
    <dgm:cxn modelId="{B1B991B4-D189-404D-A0D0-53C8EA6E4F7E}" type="presParOf" srcId="{3A92526A-E742-4E11-9EC7-980CEE93DAA3}" destId="{AC0BBB10-CC6A-4B38-BAD8-D9747529AC96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FE0398E-1520-470D-B575-D80CD2BFEC04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E0B96051-6AE9-40BF-8FD5-A250ACF39E09}">
      <dgm:prSet phldrT="[Texto]"/>
      <dgm:spPr/>
      <dgm:t>
        <a:bodyPr/>
        <a:lstStyle/>
        <a:p>
          <a:r>
            <a:rPr lang="en-US" dirty="0"/>
            <a:t>Center economies capital-intensive sectors</a:t>
          </a:r>
          <a:endParaRPr lang="es-ES" dirty="0"/>
        </a:p>
        <a:p>
          <a:r>
            <a:rPr lang="en-US" dirty="0" err="1"/>
            <a:t>Peripherics</a:t>
          </a:r>
          <a:r>
            <a:rPr lang="en-US" dirty="0"/>
            <a:t> economies </a:t>
          </a:r>
          <a:r>
            <a:rPr lang="en-US" dirty="0" err="1"/>
            <a:t>labour-intensive</a:t>
          </a:r>
          <a:r>
            <a:rPr lang="en-US" dirty="0"/>
            <a:t> sectors as tourism</a:t>
          </a:r>
          <a:endParaRPr lang="es-ES" dirty="0"/>
        </a:p>
        <a:p>
          <a:endParaRPr lang="es-ES" dirty="0"/>
        </a:p>
      </dgm:t>
    </dgm:pt>
    <dgm:pt modelId="{688A9689-87F9-47D1-9F49-7E57CD7E107D}" type="parTrans" cxnId="{CDBCBFEF-AAD2-4E4E-A46D-6997D7BB52A8}">
      <dgm:prSet/>
      <dgm:spPr/>
      <dgm:t>
        <a:bodyPr/>
        <a:lstStyle/>
        <a:p>
          <a:endParaRPr lang="es-ES"/>
        </a:p>
      </dgm:t>
    </dgm:pt>
    <dgm:pt modelId="{0BA05051-4501-4919-8827-60EE9B156034}" type="sibTrans" cxnId="{CDBCBFEF-AAD2-4E4E-A46D-6997D7BB52A8}">
      <dgm:prSet/>
      <dgm:spPr/>
      <dgm:t>
        <a:bodyPr/>
        <a:lstStyle/>
        <a:p>
          <a:endParaRPr lang="es-ES"/>
        </a:p>
      </dgm:t>
    </dgm:pt>
    <dgm:pt modelId="{E72211C0-2EB2-4FCA-AA58-35C6B50C5B5B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ea typeface="Arial" panose="020B0604020202020204" pitchFamily="34" charset="0"/>
            </a:rPr>
            <a:t>Neoliberal local development strategies</a:t>
          </a:r>
          <a:endParaRPr lang="es-ES" dirty="0"/>
        </a:p>
      </dgm:t>
    </dgm:pt>
    <dgm:pt modelId="{1E209049-FE89-43B5-ABDF-854D2F2C1069}" type="parTrans" cxnId="{0521CBCB-ECC8-4714-8BE0-EC6444B770FB}">
      <dgm:prSet/>
      <dgm:spPr/>
      <dgm:t>
        <a:bodyPr/>
        <a:lstStyle/>
        <a:p>
          <a:endParaRPr lang="es-ES"/>
        </a:p>
      </dgm:t>
    </dgm:pt>
    <dgm:pt modelId="{17A7EE3C-72E1-48A8-9FC6-9A9E226C1EAD}" type="sibTrans" cxnId="{0521CBCB-ECC8-4714-8BE0-EC6444B770FB}">
      <dgm:prSet/>
      <dgm:spPr/>
      <dgm:t>
        <a:bodyPr/>
        <a:lstStyle/>
        <a:p>
          <a:endParaRPr lang="es-ES"/>
        </a:p>
      </dgm:t>
    </dgm:pt>
    <dgm:pt modelId="{573E973B-B0FC-4B93-96B7-B0F66E5FFF35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ea typeface="Arial" panose="020B0604020202020204" pitchFamily="34" charset="0"/>
            </a:rPr>
            <a:t>Social and economic segregation </a:t>
          </a:r>
        </a:p>
        <a:p>
          <a:r>
            <a:rPr lang="en-US" dirty="0">
              <a:latin typeface="Arial" panose="020B0604020202020204" pitchFamily="34" charset="0"/>
              <a:ea typeface="Arial" panose="020B0604020202020204" pitchFamily="34" charset="0"/>
            </a:rPr>
            <a:t>the periphery is at the service of the center</a:t>
          </a:r>
          <a:endParaRPr lang="ca-ES" dirty="0">
            <a:effectLst/>
            <a:latin typeface="Arial" panose="020B0604020202020204" pitchFamily="34" charset="0"/>
            <a:ea typeface="Arial" panose="020B0604020202020204" pitchFamily="34" charset="0"/>
          </a:endParaRPr>
        </a:p>
      </dgm:t>
    </dgm:pt>
    <dgm:pt modelId="{0DF6042D-0F09-400E-9A9D-DAC4050A549B}" type="parTrans" cxnId="{9434A17E-E130-4ACD-88F1-CE208AC19324}">
      <dgm:prSet/>
      <dgm:spPr/>
      <dgm:t>
        <a:bodyPr/>
        <a:lstStyle/>
        <a:p>
          <a:endParaRPr lang="es-ES"/>
        </a:p>
      </dgm:t>
    </dgm:pt>
    <dgm:pt modelId="{63FCF1E1-C236-4984-9032-0A0C7CCE2878}" type="sibTrans" cxnId="{9434A17E-E130-4ACD-88F1-CE208AC19324}">
      <dgm:prSet/>
      <dgm:spPr/>
      <dgm:t>
        <a:bodyPr/>
        <a:lstStyle/>
        <a:p>
          <a:endParaRPr lang="es-ES"/>
        </a:p>
      </dgm:t>
    </dgm:pt>
    <dgm:pt modelId="{E5FC2078-411C-4488-814D-18C9AC6ADD1C}" type="pres">
      <dgm:prSet presAssocID="{BFE0398E-1520-470D-B575-D80CD2BFEC04}" presName="Name0" presStyleCnt="0">
        <dgm:presLayoutVars>
          <dgm:dir/>
          <dgm:resizeHandles val="exact"/>
        </dgm:presLayoutVars>
      </dgm:prSet>
      <dgm:spPr/>
    </dgm:pt>
    <dgm:pt modelId="{8E595B08-93D8-4ABC-A5F6-FB19E1AE51E0}" type="pres">
      <dgm:prSet presAssocID="{E72211C0-2EB2-4FCA-AA58-35C6B50C5B5B}" presName="node" presStyleLbl="node1" presStyleIdx="0" presStyleCnt="3" custScaleX="69995" custScaleY="69235" custLinFactNeighborX="20855">
        <dgm:presLayoutVars>
          <dgm:bulletEnabled val="1"/>
        </dgm:presLayoutVars>
      </dgm:prSet>
      <dgm:spPr/>
    </dgm:pt>
    <dgm:pt modelId="{4B1A930A-C04D-49B6-B02D-A7F4B99BCB6D}" type="pres">
      <dgm:prSet presAssocID="{17A7EE3C-72E1-48A8-9FC6-9A9E226C1EAD}" presName="sibTrans" presStyleLbl="sibTrans2D1" presStyleIdx="0" presStyleCnt="2" custLinFactNeighborX="43263" custLinFactNeighborY="452"/>
      <dgm:spPr/>
    </dgm:pt>
    <dgm:pt modelId="{E2AA6579-DB65-402E-B572-6EFE922B96B2}" type="pres">
      <dgm:prSet presAssocID="{17A7EE3C-72E1-48A8-9FC6-9A9E226C1EAD}" presName="connectorText" presStyleLbl="sibTrans2D1" presStyleIdx="0" presStyleCnt="2"/>
      <dgm:spPr/>
    </dgm:pt>
    <dgm:pt modelId="{CB092FFD-9F25-4E33-8CDA-B74FD7B84AFB}" type="pres">
      <dgm:prSet presAssocID="{E0B96051-6AE9-40BF-8FD5-A250ACF39E09}" presName="node" presStyleLbl="node1" presStyleIdx="1" presStyleCnt="3" custLinFactNeighborX="-6165" custLinFactNeighborY="1039">
        <dgm:presLayoutVars>
          <dgm:bulletEnabled val="1"/>
        </dgm:presLayoutVars>
      </dgm:prSet>
      <dgm:spPr/>
    </dgm:pt>
    <dgm:pt modelId="{B340DE46-09A0-4375-8C2D-EC463EE6A034}" type="pres">
      <dgm:prSet presAssocID="{0BA05051-4501-4919-8827-60EE9B156034}" presName="sibTrans" presStyleLbl="sibTrans2D1" presStyleIdx="1" presStyleCnt="2" custLinFactNeighborX="-29241" custLinFactNeighborY="7037"/>
      <dgm:spPr/>
    </dgm:pt>
    <dgm:pt modelId="{D0C4AC0C-5F14-4EB9-8D3C-B9D1784BA772}" type="pres">
      <dgm:prSet presAssocID="{0BA05051-4501-4919-8827-60EE9B156034}" presName="connectorText" presStyleLbl="sibTrans2D1" presStyleIdx="1" presStyleCnt="2"/>
      <dgm:spPr/>
    </dgm:pt>
    <dgm:pt modelId="{015B77BB-0BAF-4DD5-9F11-53F7AD304C28}" type="pres">
      <dgm:prSet presAssocID="{573E973B-B0FC-4B93-96B7-B0F66E5FFF35}" presName="node" presStyleLbl="node1" presStyleIdx="2" presStyleCnt="3" custLinFactNeighborX="-48133" custLinFactNeighborY="2680">
        <dgm:presLayoutVars>
          <dgm:bulletEnabled val="1"/>
        </dgm:presLayoutVars>
      </dgm:prSet>
      <dgm:spPr/>
    </dgm:pt>
  </dgm:ptLst>
  <dgm:cxnLst>
    <dgm:cxn modelId="{3693E51E-0633-4C72-B71B-8AA7F6A5E649}" type="presOf" srcId="{BFE0398E-1520-470D-B575-D80CD2BFEC04}" destId="{E5FC2078-411C-4488-814D-18C9AC6ADD1C}" srcOrd="0" destOrd="0" presId="urn:microsoft.com/office/officeart/2005/8/layout/process1"/>
    <dgm:cxn modelId="{3E344822-7E17-447C-AD84-B8A3097D84C8}" type="presOf" srcId="{E72211C0-2EB2-4FCA-AA58-35C6B50C5B5B}" destId="{8E595B08-93D8-4ABC-A5F6-FB19E1AE51E0}" srcOrd="0" destOrd="0" presId="urn:microsoft.com/office/officeart/2005/8/layout/process1"/>
    <dgm:cxn modelId="{1843AA7D-E100-4EBF-8230-E0323F8BA1A7}" type="presOf" srcId="{0BA05051-4501-4919-8827-60EE9B156034}" destId="{D0C4AC0C-5F14-4EB9-8D3C-B9D1784BA772}" srcOrd="1" destOrd="0" presId="urn:microsoft.com/office/officeart/2005/8/layout/process1"/>
    <dgm:cxn modelId="{9434A17E-E130-4ACD-88F1-CE208AC19324}" srcId="{BFE0398E-1520-470D-B575-D80CD2BFEC04}" destId="{573E973B-B0FC-4B93-96B7-B0F66E5FFF35}" srcOrd="2" destOrd="0" parTransId="{0DF6042D-0F09-400E-9A9D-DAC4050A549B}" sibTransId="{63FCF1E1-C236-4984-9032-0A0C7CCE2878}"/>
    <dgm:cxn modelId="{0F3637AB-84FF-4EB8-9353-12ACB68C481A}" type="presOf" srcId="{0BA05051-4501-4919-8827-60EE9B156034}" destId="{B340DE46-09A0-4375-8C2D-EC463EE6A034}" srcOrd="0" destOrd="0" presId="urn:microsoft.com/office/officeart/2005/8/layout/process1"/>
    <dgm:cxn modelId="{CDD79EAE-75D0-4059-BCC9-3870F191700A}" type="presOf" srcId="{E0B96051-6AE9-40BF-8FD5-A250ACF39E09}" destId="{CB092FFD-9F25-4E33-8CDA-B74FD7B84AFB}" srcOrd="0" destOrd="0" presId="urn:microsoft.com/office/officeart/2005/8/layout/process1"/>
    <dgm:cxn modelId="{9CEE4CBF-3D6F-4846-BD9F-63FADC35813C}" type="presOf" srcId="{573E973B-B0FC-4B93-96B7-B0F66E5FFF35}" destId="{015B77BB-0BAF-4DD5-9F11-53F7AD304C28}" srcOrd="0" destOrd="0" presId="urn:microsoft.com/office/officeart/2005/8/layout/process1"/>
    <dgm:cxn modelId="{0521CBCB-ECC8-4714-8BE0-EC6444B770FB}" srcId="{BFE0398E-1520-470D-B575-D80CD2BFEC04}" destId="{E72211C0-2EB2-4FCA-AA58-35C6B50C5B5B}" srcOrd="0" destOrd="0" parTransId="{1E209049-FE89-43B5-ABDF-854D2F2C1069}" sibTransId="{17A7EE3C-72E1-48A8-9FC6-9A9E226C1EAD}"/>
    <dgm:cxn modelId="{BBB9B1D3-F949-4D62-A741-7C47CA489500}" type="presOf" srcId="{17A7EE3C-72E1-48A8-9FC6-9A9E226C1EAD}" destId="{E2AA6579-DB65-402E-B572-6EFE922B96B2}" srcOrd="1" destOrd="0" presId="urn:microsoft.com/office/officeart/2005/8/layout/process1"/>
    <dgm:cxn modelId="{B3F217EA-7ACC-46F0-9353-2BBCCEA0F94A}" type="presOf" srcId="{17A7EE3C-72E1-48A8-9FC6-9A9E226C1EAD}" destId="{4B1A930A-C04D-49B6-B02D-A7F4B99BCB6D}" srcOrd="0" destOrd="0" presId="urn:microsoft.com/office/officeart/2005/8/layout/process1"/>
    <dgm:cxn modelId="{CDBCBFEF-AAD2-4E4E-A46D-6997D7BB52A8}" srcId="{BFE0398E-1520-470D-B575-D80CD2BFEC04}" destId="{E0B96051-6AE9-40BF-8FD5-A250ACF39E09}" srcOrd="1" destOrd="0" parTransId="{688A9689-87F9-47D1-9F49-7E57CD7E107D}" sibTransId="{0BA05051-4501-4919-8827-60EE9B156034}"/>
    <dgm:cxn modelId="{048564C1-BB1E-4E25-8D0F-019F90BC0DCB}" type="presParOf" srcId="{E5FC2078-411C-4488-814D-18C9AC6ADD1C}" destId="{8E595B08-93D8-4ABC-A5F6-FB19E1AE51E0}" srcOrd="0" destOrd="0" presId="urn:microsoft.com/office/officeart/2005/8/layout/process1"/>
    <dgm:cxn modelId="{E9F4DA05-1D81-43C1-A5C9-1ECA703FD916}" type="presParOf" srcId="{E5FC2078-411C-4488-814D-18C9AC6ADD1C}" destId="{4B1A930A-C04D-49B6-B02D-A7F4B99BCB6D}" srcOrd="1" destOrd="0" presId="urn:microsoft.com/office/officeart/2005/8/layout/process1"/>
    <dgm:cxn modelId="{5668FC23-736C-49C8-9258-DF1C9E599612}" type="presParOf" srcId="{4B1A930A-C04D-49B6-B02D-A7F4B99BCB6D}" destId="{E2AA6579-DB65-402E-B572-6EFE922B96B2}" srcOrd="0" destOrd="0" presId="urn:microsoft.com/office/officeart/2005/8/layout/process1"/>
    <dgm:cxn modelId="{4B77E4DD-3408-4594-B064-80B7DB3C9946}" type="presParOf" srcId="{E5FC2078-411C-4488-814D-18C9AC6ADD1C}" destId="{CB092FFD-9F25-4E33-8CDA-B74FD7B84AFB}" srcOrd="2" destOrd="0" presId="urn:microsoft.com/office/officeart/2005/8/layout/process1"/>
    <dgm:cxn modelId="{57735980-D282-496E-8E22-218DF7EA6E51}" type="presParOf" srcId="{E5FC2078-411C-4488-814D-18C9AC6ADD1C}" destId="{B340DE46-09A0-4375-8C2D-EC463EE6A034}" srcOrd="3" destOrd="0" presId="urn:microsoft.com/office/officeart/2005/8/layout/process1"/>
    <dgm:cxn modelId="{639A9C40-CA6F-4C38-B8C3-467050E0F708}" type="presParOf" srcId="{B340DE46-09A0-4375-8C2D-EC463EE6A034}" destId="{D0C4AC0C-5F14-4EB9-8D3C-B9D1784BA772}" srcOrd="0" destOrd="0" presId="urn:microsoft.com/office/officeart/2005/8/layout/process1"/>
    <dgm:cxn modelId="{B99E0CDF-DE18-4A06-9517-DC35DEA9581A}" type="presParOf" srcId="{E5FC2078-411C-4488-814D-18C9AC6ADD1C}" destId="{015B77BB-0BAF-4DD5-9F11-53F7AD304C28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2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0C41D9D-9E61-4E59-BD33-1F586A0B592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6BD06E23-D0A2-4677-ADDA-021A05A50D27}" type="pres">
      <dgm:prSet presAssocID="{A0C41D9D-9E61-4E59-BD33-1F586A0B5923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D1958CDB-5B2C-4423-89BE-FCB51832F6E1}" type="presOf" srcId="{A0C41D9D-9E61-4E59-BD33-1F586A0B5923}" destId="{6BD06E23-D0A2-4677-ADDA-021A05A50D27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2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37C689-238F-4625-BEB0-C5871DDF4493}">
      <dsp:nvSpPr>
        <dsp:cNvPr id="0" name=""/>
        <dsp:cNvSpPr/>
      </dsp:nvSpPr>
      <dsp:spPr>
        <a:xfrm>
          <a:off x="0" y="-38756"/>
          <a:ext cx="1096284" cy="18116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latin typeface="Arial" panose="020B0604020202020204" pitchFamily="34" charset="0"/>
              <a:ea typeface="Arial" panose="020B0604020202020204" pitchFamily="34" charset="0"/>
            </a:rPr>
            <a:t>Cadiz Granada Malaga Seville</a:t>
          </a:r>
          <a:endParaRPr lang="es-ES" sz="900" kern="1200" dirty="0"/>
        </a:p>
      </dsp:txBody>
      <dsp:txXfrm>
        <a:off x="0" y="685914"/>
        <a:ext cx="1096284" cy="724671"/>
      </dsp:txXfrm>
    </dsp:sp>
    <dsp:sp modelId="{D15CA51F-5E24-4486-B1A5-08E798ADF771}">
      <dsp:nvSpPr>
        <dsp:cNvPr id="0" name=""/>
        <dsp:cNvSpPr/>
      </dsp:nvSpPr>
      <dsp:spPr>
        <a:xfrm>
          <a:off x="247202" y="63911"/>
          <a:ext cx="603289" cy="60328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33000" r="-3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BA0E7D-C03A-448B-94A0-C9BDFC5AFB53}">
      <dsp:nvSpPr>
        <dsp:cNvPr id="0" name=""/>
        <dsp:cNvSpPr/>
      </dsp:nvSpPr>
      <dsp:spPr>
        <a:xfrm>
          <a:off x="1126315" y="-44789"/>
          <a:ext cx="1096284" cy="18116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/>
            <a:t>Airbnb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/>
            <a:t>p2p model vs commercial model</a:t>
          </a:r>
          <a:endParaRPr lang="es-ES" sz="900" kern="1200" dirty="0"/>
        </a:p>
      </dsp:txBody>
      <dsp:txXfrm>
        <a:off x="1126315" y="679881"/>
        <a:ext cx="1096284" cy="724671"/>
      </dsp:txXfrm>
    </dsp:sp>
    <dsp:sp modelId="{8AB140C5-F57E-4A89-B382-33378757DAA2}">
      <dsp:nvSpPr>
        <dsp:cNvPr id="0" name=""/>
        <dsp:cNvSpPr/>
      </dsp:nvSpPr>
      <dsp:spPr>
        <a:xfrm>
          <a:off x="1376375" y="63911"/>
          <a:ext cx="603289" cy="603289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D305AE-1F04-4995-8CA3-31904AFCABFE}">
      <dsp:nvSpPr>
        <dsp:cNvPr id="0" name=""/>
        <dsp:cNvSpPr/>
      </dsp:nvSpPr>
      <dsp:spPr>
        <a:xfrm>
          <a:off x="2259051" y="-44789"/>
          <a:ext cx="1096284" cy="18116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latin typeface="Arial" panose="020B0604020202020204" pitchFamily="34" charset="0"/>
              <a:ea typeface="Arial" panose="020B0604020202020204" pitchFamily="34" charset="0"/>
            </a:rPr>
            <a:t>Hyper-dependence urban tourism economy </a:t>
          </a:r>
          <a:endParaRPr lang="es-ES" sz="900" kern="1200" dirty="0"/>
        </a:p>
      </dsp:txBody>
      <dsp:txXfrm>
        <a:off x="2259051" y="679881"/>
        <a:ext cx="1096284" cy="724671"/>
      </dsp:txXfrm>
    </dsp:sp>
    <dsp:sp modelId="{C282D451-E495-4A1C-AFCA-B320142DE1AB}">
      <dsp:nvSpPr>
        <dsp:cNvPr id="0" name=""/>
        <dsp:cNvSpPr/>
      </dsp:nvSpPr>
      <dsp:spPr>
        <a:xfrm>
          <a:off x="2505549" y="63911"/>
          <a:ext cx="603289" cy="603289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>
            <a:fillRect l="-67000" r="-6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4D5162-1425-4851-869C-59CE550C31E6}">
      <dsp:nvSpPr>
        <dsp:cNvPr id="0" name=""/>
        <dsp:cNvSpPr/>
      </dsp:nvSpPr>
      <dsp:spPr>
        <a:xfrm>
          <a:off x="134241" y="1224390"/>
          <a:ext cx="3087557" cy="632078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98FFDF-5B2C-4698-B4DF-6028B7D0F00F}">
      <dsp:nvSpPr>
        <dsp:cNvPr id="0" name=""/>
        <dsp:cNvSpPr/>
      </dsp:nvSpPr>
      <dsp:spPr>
        <a:xfrm>
          <a:off x="1058570" y="198119"/>
          <a:ext cx="2560320" cy="2560320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Arial" panose="020B0604020202020204" pitchFamily="34" charset="0"/>
              <a:ea typeface="Arial" panose="020B0604020202020204" pitchFamily="34" charset="0"/>
            </a:rPr>
            <a:t>Expansion of tourism and the real estate business go hand in hand in the process of </a:t>
          </a:r>
          <a:r>
            <a:rPr lang="en-US" sz="700" kern="1200" dirty="0" err="1">
              <a:latin typeface="Arial" panose="020B0604020202020204" pitchFamily="34" charset="0"/>
              <a:ea typeface="Arial" panose="020B0604020202020204" pitchFamily="34" charset="0"/>
            </a:rPr>
            <a:t>touristification</a:t>
          </a:r>
          <a:r>
            <a:rPr lang="en-US" sz="700" kern="1200" dirty="0">
              <a:latin typeface="Arial" panose="020B0604020202020204" pitchFamily="34" charset="0"/>
              <a:ea typeface="Arial" panose="020B0604020202020204" pitchFamily="34" charset="0"/>
            </a:rPr>
            <a:t> of the economy</a:t>
          </a:r>
          <a:endParaRPr lang="en-US" sz="700" kern="1200" dirty="0">
            <a:effectLst/>
            <a:latin typeface="Arial" panose="020B0604020202020204" pitchFamily="34" charset="0"/>
            <a:ea typeface="Arial" panose="020B0604020202020204" pitchFamily="34" charset="0"/>
          </a:endParaRPr>
        </a:p>
      </dsp:txBody>
      <dsp:txXfrm>
        <a:off x="2407920" y="740663"/>
        <a:ext cx="914400" cy="762000"/>
      </dsp:txXfrm>
    </dsp:sp>
    <dsp:sp modelId="{B748D721-3C02-4B43-B760-15B4A7E2D115}">
      <dsp:nvSpPr>
        <dsp:cNvPr id="0" name=""/>
        <dsp:cNvSpPr/>
      </dsp:nvSpPr>
      <dsp:spPr>
        <a:xfrm>
          <a:off x="1005839" y="289559"/>
          <a:ext cx="2560320" cy="2560320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 err="1">
              <a:latin typeface="Arial" panose="020B0604020202020204" pitchFamily="34" charset="0"/>
              <a:ea typeface="Arial" panose="020B0604020202020204" pitchFamily="34" charset="0"/>
            </a:rPr>
            <a:t>Touristification</a:t>
          </a:r>
          <a:r>
            <a:rPr lang="en-US" sz="700" kern="1200" dirty="0">
              <a:latin typeface="Arial" panose="020B0604020202020204" pitchFamily="34" charset="0"/>
              <a:ea typeface="Arial" panose="020B0604020202020204" pitchFamily="34" charset="0"/>
            </a:rPr>
            <a:t> of the urban economies occurs together with the accelerated process of "</a:t>
          </a:r>
          <a:r>
            <a:rPr lang="en-US" sz="700" kern="1200" dirty="0" err="1">
              <a:latin typeface="Arial" panose="020B0604020202020204" pitchFamily="34" charset="0"/>
              <a:ea typeface="Arial" panose="020B0604020202020204" pitchFamily="34" charset="0"/>
            </a:rPr>
            <a:t>airbnisation</a:t>
          </a:r>
          <a:r>
            <a:rPr lang="en-US" sz="700" kern="1200" dirty="0">
              <a:latin typeface="Arial" panose="020B0604020202020204" pitchFamily="34" charset="0"/>
              <a:ea typeface="Arial" panose="020B0604020202020204" pitchFamily="34" charset="0"/>
            </a:rPr>
            <a:t>" of the residential housing market</a:t>
          </a:r>
        </a:p>
      </dsp:txBody>
      <dsp:txXfrm>
        <a:off x="1615440" y="1950720"/>
        <a:ext cx="1371600" cy="670560"/>
      </dsp:txXfrm>
    </dsp:sp>
    <dsp:sp modelId="{1ADC2D88-8BF7-4D09-8846-4F056FA6D54E}">
      <dsp:nvSpPr>
        <dsp:cNvPr id="0" name=""/>
        <dsp:cNvSpPr/>
      </dsp:nvSpPr>
      <dsp:spPr>
        <a:xfrm>
          <a:off x="953109" y="198119"/>
          <a:ext cx="2560320" cy="2560320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Arial" panose="020B0604020202020204" pitchFamily="34" charset="0"/>
              <a:ea typeface="Arial" panose="020B0604020202020204" pitchFamily="34" charset="0"/>
            </a:rPr>
            <a:t>Serious impacts on the social and economic sustainability of the city</a:t>
          </a:r>
          <a:endParaRPr lang="es-ES" sz="700" kern="1200" dirty="0"/>
        </a:p>
      </dsp:txBody>
      <dsp:txXfrm>
        <a:off x="1249679" y="740663"/>
        <a:ext cx="914400" cy="762000"/>
      </dsp:txXfrm>
    </dsp:sp>
    <dsp:sp modelId="{B2E39AE1-7E66-4C58-9F1F-5723B9DB3AF8}">
      <dsp:nvSpPr>
        <dsp:cNvPr id="0" name=""/>
        <dsp:cNvSpPr/>
      </dsp:nvSpPr>
      <dsp:spPr>
        <a:xfrm>
          <a:off x="900285" y="39623"/>
          <a:ext cx="2877312" cy="2877312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9A7D4C-7A36-4A14-9826-9E8D658DAC04}">
      <dsp:nvSpPr>
        <dsp:cNvPr id="0" name=""/>
        <dsp:cNvSpPr/>
      </dsp:nvSpPr>
      <dsp:spPr>
        <a:xfrm>
          <a:off x="847343" y="130902"/>
          <a:ext cx="2877312" cy="2877312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0BBB10-CC6A-4B38-BAD8-D9747529AC96}">
      <dsp:nvSpPr>
        <dsp:cNvPr id="0" name=""/>
        <dsp:cNvSpPr/>
      </dsp:nvSpPr>
      <dsp:spPr>
        <a:xfrm>
          <a:off x="794402" y="39623"/>
          <a:ext cx="2877312" cy="2877312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595B08-93D8-4ABC-A5F6-FB19E1AE51E0}">
      <dsp:nvSpPr>
        <dsp:cNvPr id="0" name=""/>
        <dsp:cNvSpPr/>
      </dsp:nvSpPr>
      <dsp:spPr>
        <a:xfrm>
          <a:off x="102770" y="1222893"/>
          <a:ext cx="857664" cy="6022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>
              <a:latin typeface="Arial" panose="020B0604020202020204" pitchFamily="34" charset="0"/>
              <a:ea typeface="Arial" panose="020B0604020202020204" pitchFamily="34" charset="0"/>
            </a:rPr>
            <a:t>Neoliberal local development strategies</a:t>
          </a:r>
          <a:endParaRPr lang="es-ES" sz="800" kern="1200" dirty="0"/>
        </a:p>
      </dsp:txBody>
      <dsp:txXfrm>
        <a:off x="120408" y="1240531"/>
        <a:ext cx="822388" cy="566937"/>
      </dsp:txXfrm>
    </dsp:sp>
    <dsp:sp modelId="{4B1A930A-C04D-49B6-B02D-A7F4B99BCB6D}">
      <dsp:nvSpPr>
        <dsp:cNvPr id="0" name=""/>
        <dsp:cNvSpPr/>
      </dsp:nvSpPr>
      <dsp:spPr>
        <a:xfrm rot="22204">
          <a:off x="1131875" y="1377393"/>
          <a:ext cx="189582" cy="30387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600" kern="1200"/>
        </a:p>
      </dsp:txBody>
      <dsp:txXfrm>
        <a:off x="1131876" y="1437985"/>
        <a:ext cx="132707" cy="182327"/>
      </dsp:txXfrm>
    </dsp:sp>
    <dsp:sp modelId="{CB092FFD-9F25-4E33-8CDA-B74FD7B84AFB}">
      <dsp:nvSpPr>
        <dsp:cNvPr id="0" name=""/>
        <dsp:cNvSpPr/>
      </dsp:nvSpPr>
      <dsp:spPr>
        <a:xfrm>
          <a:off x="1318130" y="1098131"/>
          <a:ext cx="1225321" cy="8698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Center economies capital-intensive sectors</a:t>
          </a:r>
          <a:endParaRPr lang="es-ES" sz="800" kern="1200" dirty="0"/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 err="1"/>
            <a:t>Peripherics</a:t>
          </a:r>
          <a:r>
            <a:rPr lang="en-US" sz="800" kern="1200" dirty="0"/>
            <a:t> economies </a:t>
          </a:r>
          <a:r>
            <a:rPr lang="en-US" sz="800" kern="1200" dirty="0" err="1"/>
            <a:t>labour-intensive</a:t>
          </a:r>
          <a:r>
            <a:rPr lang="en-US" sz="800" kern="1200" dirty="0"/>
            <a:t> sectors as tourism</a:t>
          </a:r>
          <a:endParaRPr lang="es-ES" sz="800" kern="1200" dirty="0"/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800" kern="1200" dirty="0"/>
        </a:p>
      </dsp:txBody>
      <dsp:txXfrm>
        <a:off x="1343606" y="1123607"/>
        <a:ext cx="1174369" cy="818859"/>
      </dsp:txXfrm>
    </dsp:sp>
    <dsp:sp modelId="{B340DE46-09A0-4375-8C2D-EC463EE6A034}">
      <dsp:nvSpPr>
        <dsp:cNvPr id="0" name=""/>
        <dsp:cNvSpPr/>
      </dsp:nvSpPr>
      <dsp:spPr>
        <a:xfrm rot="32500">
          <a:off x="2570474" y="1409658"/>
          <a:ext cx="150755" cy="30387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600" kern="1200"/>
        </a:p>
      </dsp:txBody>
      <dsp:txXfrm>
        <a:off x="2570475" y="1470220"/>
        <a:ext cx="105529" cy="182327"/>
      </dsp:txXfrm>
    </dsp:sp>
    <dsp:sp modelId="{015B77BB-0BAF-4DD5-9F11-53F7AD304C28}">
      <dsp:nvSpPr>
        <dsp:cNvPr id="0" name=""/>
        <dsp:cNvSpPr/>
      </dsp:nvSpPr>
      <dsp:spPr>
        <a:xfrm>
          <a:off x="2827884" y="1112405"/>
          <a:ext cx="1225321" cy="8698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>
              <a:latin typeface="Arial" panose="020B0604020202020204" pitchFamily="34" charset="0"/>
              <a:ea typeface="Arial" panose="020B0604020202020204" pitchFamily="34" charset="0"/>
            </a:rPr>
            <a:t>Social and economic segregation 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>
              <a:latin typeface="Arial" panose="020B0604020202020204" pitchFamily="34" charset="0"/>
              <a:ea typeface="Arial" panose="020B0604020202020204" pitchFamily="34" charset="0"/>
            </a:rPr>
            <a:t>the periphery is at the service of the center</a:t>
          </a:r>
          <a:endParaRPr lang="ca-ES" sz="800" kern="1200" dirty="0">
            <a:effectLst/>
            <a:latin typeface="Arial" panose="020B0604020202020204" pitchFamily="34" charset="0"/>
            <a:ea typeface="Arial" panose="020B0604020202020204" pitchFamily="34" charset="0"/>
          </a:endParaRPr>
        </a:p>
      </dsp:txBody>
      <dsp:txXfrm>
        <a:off x="2853360" y="1137881"/>
        <a:ext cx="1174369" cy="81885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16/11/2020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73431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16/11/2020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17539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16/11/2020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81302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16/11/2020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2868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16/11/2020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10658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16/11/2020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28394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16/11/2020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01934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16/11/2020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97931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16/11/2020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31356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16/11/2020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18735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16/11/2020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00002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E2A95-667A-0741-8BF5-6CAC44F5EFBC}" type="datetimeFigureOut">
              <a:rPr lang="es-ES_tradnl" smtClean="0"/>
              <a:t>16/11/2020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0802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13" Type="http://schemas.openxmlformats.org/officeDocument/2006/relationships/diagramQuickStyle" Target="../diagrams/quickStyle2.xml"/><Relationship Id="rId18" Type="http://schemas.openxmlformats.org/officeDocument/2006/relationships/diagramQuickStyle" Target="../diagrams/quickStyle3.xml"/><Relationship Id="rId26" Type="http://schemas.openxmlformats.org/officeDocument/2006/relationships/image" Target="../media/image8.png"/><Relationship Id="rId3" Type="http://schemas.openxmlformats.org/officeDocument/2006/relationships/image" Target="../media/image2.jpeg"/><Relationship Id="rId21" Type="http://schemas.openxmlformats.org/officeDocument/2006/relationships/diagramData" Target="../diagrams/data4.xml"/><Relationship Id="rId7" Type="http://schemas.openxmlformats.org/officeDocument/2006/relationships/diagramLayout" Target="../diagrams/layout1.xml"/><Relationship Id="rId12" Type="http://schemas.openxmlformats.org/officeDocument/2006/relationships/diagramLayout" Target="../diagrams/layout2.xml"/><Relationship Id="rId17" Type="http://schemas.openxmlformats.org/officeDocument/2006/relationships/diagramLayout" Target="../diagrams/layout3.xml"/><Relationship Id="rId25" Type="http://schemas.microsoft.com/office/2007/relationships/diagramDrawing" Target="../diagrams/drawing4.xml"/><Relationship Id="rId2" Type="http://schemas.openxmlformats.org/officeDocument/2006/relationships/image" Target="../media/image1.jpeg"/><Relationship Id="rId16" Type="http://schemas.openxmlformats.org/officeDocument/2006/relationships/diagramData" Target="../diagrams/data3.xml"/><Relationship Id="rId20" Type="http://schemas.microsoft.com/office/2007/relationships/diagramDrawing" Target="../diagrams/drawing3.xml"/><Relationship Id="rId29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1.xml"/><Relationship Id="rId11" Type="http://schemas.openxmlformats.org/officeDocument/2006/relationships/diagramData" Target="../diagrams/data2.xml"/><Relationship Id="rId24" Type="http://schemas.openxmlformats.org/officeDocument/2006/relationships/diagramColors" Target="../diagrams/colors4.xml"/><Relationship Id="rId5" Type="http://schemas.openxmlformats.org/officeDocument/2006/relationships/image" Target="../media/image4.png"/><Relationship Id="rId15" Type="http://schemas.microsoft.com/office/2007/relationships/diagramDrawing" Target="../diagrams/drawing2.xml"/><Relationship Id="rId23" Type="http://schemas.openxmlformats.org/officeDocument/2006/relationships/diagramQuickStyle" Target="../diagrams/quickStyle4.xml"/><Relationship Id="rId28" Type="http://schemas.openxmlformats.org/officeDocument/2006/relationships/image" Target="../media/image10.png"/><Relationship Id="rId10" Type="http://schemas.microsoft.com/office/2007/relationships/diagramDrawing" Target="../diagrams/drawing1.xml"/><Relationship Id="rId19" Type="http://schemas.openxmlformats.org/officeDocument/2006/relationships/diagramColors" Target="../diagrams/colors3.xml"/><Relationship Id="rId31" Type="http://schemas.openxmlformats.org/officeDocument/2006/relationships/image" Target="../media/image13.png"/><Relationship Id="rId4" Type="http://schemas.openxmlformats.org/officeDocument/2006/relationships/image" Target="../media/image3.jpg"/><Relationship Id="rId9" Type="http://schemas.openxmlformats.org/officeDocument/2006/relationships/diagramColors" Target="../diagrams/colors1.xml"/><Relationship Id="rId14" Type="http://schemas.openxmlformats.org/officeDocument/2006/relationships/diagramColors" Target="../diagrams/colors2.xml"/><Relationship Id="rId22" Type="http://schemas.openxmlformats.org/officeDocument/2006/relationships/diagramLayout" Target="../diagrams/layout4.xml"/><Relationship Id="rId27" Type="http://schemas.openxmlformats.org/officeDocument/2006/relationships/image" Target="../media/image9.png"/><Relationship Id="rId30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iagrama de flujo: cinta perforada 15">
            <a:extLst>
              <a:ext uri="{FF2B5EF4-FFF2-40B4-BE49-F238E27FC236}">
                <a16:creationId xmlns:a16="http://schemas.microsoft.com/office/drawing/2014/main" id="{6A97F14A-F338-4622-BB1C-08B6A6108206}"/>
              </a:ext>
            </a:extLst>
          </p:cNvPr>
          <p:cNvSpPr/>
          <p:nvPr/>
        </p:nvSpPr>
        <p:spPr>
          <a:xfrm>
            <a:off x="31329" y="1250151"/>
            <a:ext cx="3143993" cy="523954"/>
          </a:xfrm>
          <a:prstGeom prst="flowChartPunchedTap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501F2D3-3BE7-B247-98B8-E323BC917BDC}"/>
              </a:ext>
            </a:extLst>
          </p:cNvPr>
          <p:cNvSpPr txBox="1"/>
          <p:nvPr/>
        </p:nvSpPr>
        <p:spPr>
          <a:xfrm>
            <a:off x="217627" y="55050"/>
            <a:ext cx="3031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URBAN ECONOMICS TOURISTIFICATION: AIRBNBISATION OF CITIES FROM ANDALUCIA</a:t>
            </a:r>
            <a:endParaRPr lang="es-ES_tradnl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80BAF43-FA28-4D42-8C80-AFAD757130F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894" y="106119"/>
            <a:ext cx="3408190" cy="119575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D9778DD-7EF1-0045-9488-FEC7072A1A1F}"/>
              </a:ext>
            </a:extLst>
          </p:cNvPr>
          <p:cNvSpPr txBox="1"/>
          <p:nvPr/>
        </p:nvSpPr>
        <p:spPr>
          <a:xfrm>
            <a:off x="31329" y="1295993"/>
            <a:ext cx="355758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100" dirty="0"/>
              <a:t>Laura Serrano</a:t>
            </a:r>
          </a:p>
          <a:p>
            <a:r>
              <a:rPr lang="es-ES_tradnl" sz="1100" dirty="0"/>
              <a:t>Universidad Loyola Andalucía, lserrano@uloyola.es</a:t>
            </a:r>
          </a:p>
          <a:p>
            <a:endParaRPr lang="es-ES_tradnl" sz="1200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E708200F-6380-9D41-9AA4-7DC1D050EAE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6" y="9397218"/>
            <a:ext cx="6842334" cy="508782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Cuadro de texto 35">
            <a:extLst>
              <a:ext uri="{FF2B5EF4-FFF2-40B4-BE49-F238E27FC236}">
                <a16:creationId xmlns:a16="http://schemas.microsoft.com/office/drawing/2014/main" id="{74887667-13A0-9B46-B061-4EEB7A41DE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661" y="2183617"/>
            <a:ext cx="2253411" cy="1738301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228600" marR="3810" indent="-228600" algn="ctr">
              <a:spcBef>
                <a:spcPts val="875"/>
              </a:spcBef>
              <a:spcAft>
                <a:spcPts val="0"/>
              </a:spcAft>
              <a:buAutoNum type="arabicPeriod"/>
            </a:pPr>
            <a:endParaRPr lang="ca-ES" sz="10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C3E74BFF-2FAA-244E-B27C-7964D66DC949}"/>
              </a:ext>
            </a:extLst>
          </p:cNvPr>
          <p:cNvSpPr/>
          <p:nvPr/>
        </p:nvSpPr>
        <p:spPr>
          <a:xfrm>
            <a:off x="89491" y="1840429"/>
            <a:ext cx="2253410" cy="2758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OBJECTIVES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A060FCC1-C598-E846-9235-A9278356C3D0}"/>
              </a:ext>
            </a:extLst>
          </p:cNvPr>
          <p:cNvSpPr/>
          <p:nvPr/>
        </p:nvSpPr>
        <p:spPr>
          <a:xfrm>
            <a:off x="2756593" y="1866784"/>
            <a:ext cx="3957505" cy="2758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METHODOLOGY</a:t>
            </a:r>
          </a:p>
        </p:txBody>
      </p:sp>
      <p:sp>
        <p:nvSpPr>
          <p:cNvPr id="30" name="Cuadro de texto 35">
            <a:extLst>
              <a:ext uri="{FF2B5EF4-FFF2-40B4-BE49-F238E27FC236}">
                <a16:creationId xmlns:a16="http://schemas.microsoft.com/office/drawing/2014/main" id="{D555C621-ADC9-9647-9D4F-7E356FCF93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6453" y="2197847"/>
            <a:ext cx="3957505" cy="1738301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>
              <a:spcBef>
                <a:spcPts val="875"/>
              </a:spcBef>
              <a:spcAft>
                <a:spcPts val="0"/>
              </a:spcAft>
            </a:pPr>
            <a:endParaRPr lang="en-US" sz="80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3AAA749A-D7D8-334A-91D4-36BD496391B7}"/>
              </a:ext>
            </a:extLst>
          </p:cNvPr>
          <p:cNvSpPr/>
          <p:nvPr/>
        </p:nvSpPr>
        <p:spPr>
          <a:xfrm>
            <a:off x="74786" y="4047957"/>
            <a:ext cx="3750773" cy="34592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GRAPHS AND TEXT</a:t>
            </a:r>
          </a:p>
        </p:txBody>
      </p:sp>
      <p:sp>
        <p:nvSpPr>
          <p:cNvPr id="32" name="Cuadro de texto 35">
            <a:extLst>
              <a:ext uri="{FF2B5EF4-FFF2-40B4-BE49-F238E27FC236}">
                <a16:creationId xmlns:a16="http://schemas.microsoft.com/office/drawing/2014/main" id="{C43E94C0-F5B0-A643-8C38-C15036E74B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16" y="4474532"/>
            <a:ext cx="1770502" cy="3757503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ctr">
              <a:spcBef>
                <a:spcPts val="875"/>
              </a:spcBef>
              <a:spcAft>
                <a:spcPts val="0"/>
              </a:spcAft>
            </a:pPr>
            <a:endParaRPr lang="ca-E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5A6573C0-7AE4-5044-A0F0-75141C751CEF}"/>
              </a:ext>
            </a:extLst>
          </p:cNvPr>
          <p:cNvSpPr/>
          <p:nvPr/>
        </p:nvSpPr>
        <p:spPr>
          <a:xfrm>
            <a:off x="3976099" y="4048595"/>
            <a:ext cx="2785664" cy="34592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</a:p>
        </p:txBody>
      </p:sp>
      <p:sp>
        <p:nvSpPr>
          <p:cNvPr id="34" name="Cuadro de texto 35">
            <a:extLst>
              <a:ext uri="{FF2B5EF4-FFF2-40B4-BE49-F238E27FC236}">
                <a16:creationId xmlns:a16="http://schemas.microsoft.com/office/drawing/2014/main" id="{FC7BE44C-CEDF-0142-85DA-0D001D0932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6099" y="4500962"/>
            <a:ext cx="2785664" cy="3717905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ctr">
              <a:spcBef>
                <a:spcPts val="875"/>
              </a:spcBef>
              <a:spcAft>
                <a:spcPts val="0"/>
              </a:spcAft>
            </a:pPr>
            <a:endParaRPr lang="ca-ES" sz="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EC0834D4-C66C-7640-B5A2-7FBD18EFD9DE}"/>
              </a:ext>
            </a:extLst>
          </p:cNvPr>
          <p:cNvSpPr/>
          <p:nvPr/>
        </p:nvSpPr>
        <p:spPr>
          <a:xfrm>
            <a:off x="59516" y="8311370"/>
            <a:ext cx="4009353" cy="2733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CONCLUSIONS</a:t>
            </a:r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6682FDF2-B296-4644-BD29-08FBD26A8EAB}"/>
              </a:ext>
            </a:extLst>
          </p:cNvPr>
          <p:cNvSpPr/>
          <p:nvPr/>
        </p:nvSpPr>
        <p:spPr>
          <a:xfrm>
            <a:off x="4284269" y="8325310"/>
            <a:ext cx="2456423" cy="25942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</a:p>
        </p:txBody>
      </p:sp>
      <p:sp>
        <p:nvSpPr>
          <p:cNvPr id="37" name="Cuadro de texto 35">
            <a:extLst>
              <a:ext uri="{FF2B5EF4-FFF2-40B4-BE49-F238E27FC236}">
                <a16:creationId xmlns:a16="http://schemas.microsoft.com/office/drawing/2014/main" id="{D7DF5759-FFA7-5745-A724-1F1CE74CF7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85" y="8637397"/>
            <a:ext cx="4009353" cy="897262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171450" marR="381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ca-ES" sz="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8" name="Cuadro de texto 35">
            <a:extLst>
              <a:ext uri="{FF2B5EF4-FFF2-40B4-BE49-F238E27FC236}">
                <a16:creationId xmlns:a16="http://schemas.microsoft.com/office/drawing/2014/main" id="{125D3899-A065-B540-9BC4-B53D9E759E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5340" y="8637396"/>
            <a:ext cx="2456423" cy="845539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r>
              <a:rPr lang="es-ES" sz="500" b="1" dirty="0" err="1"/>
              <a:t>Adamiak</a:t>
            </a:r>
            <a:r>
              <a:rPr lang="es-ES" sz="500" b="1" dirty="0"/>
              <a:t>, C., </a:t>
            </a:r>
            <a:r>
              <a:rPr lang="es-ES" sz="500" b="1" dirty="0" err="1"/>
              <a:t>Szyda</a:t>
            </a:r>
            <a:r>
              <a:rPr lang="es-ES" sz="500" b="1" dirty="0"/>
              <a:t>, B., </a:t>
            </a:r>
            <a:r>
              <a:rPr lang="es-ES" sz="500" b="1" dirty="0" err="1"/>
              <a:t>Dubownik</a:t>
            </a:r>
            <a:r>
              <a:rPr lang="es-ES" sz="500" b="1" dirty="0"/>
              <a:t>, A., &amp; García-Álvarez, D. (2019).</a:t>
            </a:r>
            <a:r>
              <a:rPr lang="es-ES" sz="500" dirty="0"/>
              <a:t> Airbnb </a:t>
            </a:r>
            <a:r>
              <a:rPr lang="es-ES" sz="500" dirty="0" err="1"/>
              <a:t>Offer</a:t>
            </a:r>
            <a:r>
              <a:rPr lang="es-ES" sz="500" dirty="0"/>
              <a:t> in </a:t>
            </a:r>
            <a:r>
              <a:rPr lang="es-ES" sz="500" dirty="0" err="1"/>
              <a:t>Spain-Spatial</a:t>
            </a:r>
            <a:r>
              <a:rPr lang="es-ES" sz="500" dirty="0"/>
              <a:t> </a:t>
            </a:r>
            <a:r>
              <a:rPr lang="es-ES" sz="500" dirty="0" err="1"/>
              <a:t>Analysis</a:t>
            </a:r>
            <a:r>
              <a:rPr lang="es-ES" sz="500" dirty="0"/>
              <a:t> </a:t>
            </a:r>
            <a:r>
              <a:rPr lang="es-ES" sz="500" dirty="0" err="1"/>
              <a:t>of</a:t>
            </a:r>
            <a:r>
              <a:rPr lang="es-ES" sz="500" dirty="0"/>
              <a:t> </a:t>
            </a:r>
            <a:r>
              <a:rPr lang="es-ES" sz="500" dirty="0" err="1"/>
              <a:t>the</a:t>
            </a:r>
            <a:r>
              <a:rPr lang="es-ES" sz="500" dirty="0"/>
              <a:t> </a:t>
            </a:r>
            <a:r>
              <a:rPr lang="es-ES" sz="500" dirty="0" err="1"/>
              <a:t>Pattern</a:t>
            </a:r>
            <a:r>
              <a:rPr lang="es-ES" sz="500" dirty="0"/>
              <a:t> and </a:t>
            </a:r>
            <a:r>
              <a:rPr lang="es-ES" sz="500" dirty="0" err="1"/>
              <a:t>Determinants</a:t>
            </a:r>
            <a:r>
              <a:rPr lang="es-ES" sz="500" dirty="0"/>
              <a:t> </a:t>
            </a:r>
            <a:r>
              <a:rPr lang="es-ES" sz="500" dirty="0" err="1"/>
              <a:t>of</a:t>
            </a:r>
            <a:r>
              <a:rPr lang="es-ES" sz="500" dirty="0"/>
              <a:t> </a:t>
            </a:r>
            <a:r>
              <a:rPr lang="es-ES" sz="500" dirty="0" err="1"/>
              <a:t>Its</a:t>
            </a:r>
            <a:r>
              <a:rPr lang="es-ES" sz="500" dirty="0"/>
              <a:t> </a:t>
            </a:r>
            <a:r>
              <a:rPr lang="es-ES" sz="500" dirty="0" err="1"/>
              <a:t>Distribution</a:t>
            </a:r>
            <a:r>
              <a:rPr lang="es-ES" sz="500" dirty="0"/>
              <a:t>. </a:t>
            </a:r>
            <a:r>
              <a:rPr lang="es-ES" sz="500" i="1" dirty="0"/>
              <a:t>ISPRS International </a:t>
            </a:r>
            <a:r>
              <a:rPr lang="es-ES" sz="500" i="1" dirty="0" err="1"/>
              <a:t>Journal</a:t>
            </a:r>
            <a:r>
              <a:rPr lang="es-ES" sz="500" i="1" dirty="0"/>
              <a:t> </a:t>
            </a:r>
            <a:r>
              <a:rPr lang="es-ES" sz="500" i="1" dirty="0" err="1"/>
              <a:t>of</a:t>
            </a:r>
            <a:r>
              <a:rPr lang="es-ES" sz="500" i="1" dirty="0"/>
              <a:t> Geo-</a:t>
            </a:r>
            <a:r>
              <a:rPr lang="es-ES" sz="500" i="1" dirty="0" err="1"/>
              <a:t>Information</a:t>
            </a:r>
            <a:r>
              <a:rPr lang="es-ES" sz="500" i="1" dirty="0"/>
              <a:t>.</a:t>
            </a:r>
          </a:p>
          <a:p>
            <a:r>
              <a:rPr lang="es-ES" sz="500" b="1" dirty="0"/>
              <a:t>Cocola-Gant, A., &amp; Gago, A. (2019). </a:t>
            </a:r>
            <a:r>
              <a:rPr lang="es-ES" sz="500" dirty="0"/>
              <a:t>Airbnb, </a:t>
            </a:r>
            <a:r>
              <a:rPr lang="es-ES" sz="500" dirty="0" err="1"/>
              <a:t>buy-to-let</a:t>
            </a:r>
            <a:r>
              <a:rPr lang="es-ES" sz="500" dirty="0"/>
              <a:t> </a:t>
            </a:r>
            <a:r>
              <a:rPr lang="es-ES" sz="500" dirty="0" err="1"/>
              <a:t>investment</a:t>
            </a:r>
            <a:r>
              <a:rPr lang="es-ES" sz="500" dirty="0"/>
              <a:t> and </a:t>
            </a:r>
            <a:r>
              <a:rPr lang="es-ES" sz="500" dirty="0" err="1"/>
              <a:t>tourism-driven</a:t>
            </a:r>
            <a:r>
              <a:rPr lang="es-ES" sz="500" dirty="0"/>
              <a:t> </a:t>
            </a:r>
            <a:r>
              <a:rPr lang="es-ES" sz="500" dirty="0" err="1"/>
              <a:t>displacement</a:t>
            </a:r>
            <a:r>
              <a:rPr lang="es-ES" sz="500" dirty="0"/>
              <a:t>: A case </a:t>
            </a:r>
            <a:r>
              <a:rPr lang="es-ES" sz="500" dirty="0" err="1"/>
              <a:t>study</a:t>
            </a:r>
            <a:r>
              <a:rPr lang="es-ES" sz="500" dirty="0"/>
              <a:t> in </a:t>
            </a:r>
            <a:r>
              <a:rPr lang="es-ES" sz="500" dirty="0" err="1"/>
              <a:t>Lisbon</a:t>
            </a:r>
            <a:r>
              <a:rPr lang="es-ES" sz="500" dirty="0"/>
              <a:t>. </a:t>
            </a:r>
            <a:r>
              <a:rPr lang="es-ES" sz="500" i="1" dirty="0"/>
              <a:t>EPA: </a:t>
            </a:r>
            <a:r>
              <a:rPr lang="es-ES" sz="500" i="1" dirty="0" err="1"/>
              <a:t>Economy</a:t>
            </a:r>
            <a:r>
              <a:rPr lang="es-ES" sz="500" i="1" dirty="0"/>
              <a:t> and </a:t>
            </a:r>
            <a:r>
              <a:rPr lang="es-ES" sz="500" i="1" dirty="0" err="1"/>
              <a:t>Space</a:t>
            </a:r>
            <a:r>
              <a:rPr lang="es-ES" sz="500" i="1" dirty="0"/>
              <a:t>.</a:t>
            </a:r>
            <a:endParaRPr lang="es-ES" sz="500" dirty="0"/>
          </a:p>
          <a:p>
            <a:r>
              <a:rPr lang="es-ES" sz="500" b="1" dirty="0"/>
              <a:t>Gil, J. (2019). </a:t>
            </a:r>
            <a:r>
              <a:rPr lang="es-ES" sz="500" dirty="0"/>
              <a:t>Cambios en la producción y el consumo del turismo. El caso de Airbnb. In E. Cañada &amp; I. Murray (Eds.), </a:t>
            </a:r>
            <a:r>
              <a:rPr lang="es-ES" sz="500" i="1" dirty="0" err="1"/>
              <a:t>Turistifación</a:t>
            </a:r>
            <a:r>
              <a:rPr lang="es-ES" sz="500" i="1" dirty="0"/>
              <a:t> global. Perspectivas críticas en turismo</a:t>
            </a:r>
            <a:r>
              <a:rPr lang="es-ES" sz="500" dirty="0"/>
              <a:t> (</a:t>
            </a:r>
            <a:r>
              <a:rPr lang="es-ES" sz="500" dirty="0" err="1"/>
              <a:t>Antrazyt</a:t>
            </a:r>
            <a:r>
              <a:rPr lang="es-ES" sz="500" dirty="0"/>
              <a:t> 4, pp. 325–342). Barcelona: Icaria.</a:t>
            </a:r>
          </a:p>
          <a:p>
            <a:r>
              <a:rPr lang="es-ES" sz="500" b="1" dirty="0"/>
              <a:t>Gil, J., &amp; Sequera, J. (2020). </a:t>
            </a:r>
            <a:r>
              <a:rPr lang="es-ES" sz="500" dirty="0" err="1"/>
              <a:t>The</a:t>
            </a:r>
            <a:r>
              <a:rPr lang="es-ES" sz="500" dirty="0"/>
              <a:t> </a:t>
            </a:r>
            <a:r>
              <a:rPr lang="es-ES" sz="500" dirty="0" err="1"/>
              <a:t>professionalization</a:t>
            </a:r>
            <a:r>
              <a:rPr lang="es-ES" sz="500" dirty="0"/>
              <a:t> </a:t>
            </a:r>
            <a:r>
              <a:rPr lang="es-ES" sz="500" dirty="0" err="1"/>
              <a:t>of</a:t>
            </a:r>
            <a:r>
              <a:rPr lang="es-ES" sz="500" dirty="0"/>
              <a:t> Airbnb in Madrid : </a:t>
            </a:r>
            <a:r>
              <a:rPr lang="es-ES" sz="500" dirty="0" err="1"/>
              <a:t>far</a:t>
            </a:r>
            <a:r>
              <a:rPr lang="es-ES" sz="500" dirty="0"/>
              <a:t> </a:t>
            </a:r>
            <a:r>
              <a:rPr lang="es-ES" sz="500" dirty="0" err="1"/>
              <a:t>from</a:t>
            </a:r>
            <a:r>
              <a:rPr lang="es-ES" sz="500" dirty="0"/>
              <a:t> a </a:t>
            </a:r>
            <a:r>
              <a:rPr lang="es-ES" sz="500" dirty="0" err="1"/>
              <a:t>collaborative</a:t>
            </a:r>
            <a:r>
              <a:rPr lang="es-ES" sz="500" dirty="0"/>
              <a:t> </a:t>
            </a:r>
            <a:r>
              <a:rPr lang="es-ES" sz="500" dirty="0" err="1"/>
              <a:t>economy</a:t>
            </a:r>
            <a:r>
              <a:rPr lang="es-ES" sz="500" dirty="0"/>
              <a:t>. </a:t>
            </a:r>
            <a:r>
              <a:rPr lang="es-ES" sz="500" i="1" dirty="0" err="1"/>
              <a:t>Current</a:t>
            </a:r>
            <a:r>
              <a:rPr lang="es-ES" sz="500" i="1" dirty="0"/>
              <a:t> Issues in </a:t>
            </a:r>
            <a:r>
              <a:rPr lang="es-ES" sz="500" i="1" dirty="0" err="1"/>
              <a:t>Tourism</a:t>
            </a:r>
            <a:r>
              <a:rPr lang="es-ES" sz="500" i="1" dirty="0"/>
              <a:t>.</a:t>
            </a:r>
            <a:endParaRPr lang="ca-ES" sz="5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12" name="Imagen 11" descr="Texto&#10;&#10;Descripción generada automáticamente">
            <a:extLst>
              <a:ext uri="{FF2B5EF4-FFF2-40B4-BE49-F238E27FC236}">
                <a16:creationId xmlns:a16="http://schemas.microsoft.com/office/drawing/2014/main" id="{67686335-7570-464E-A226-37AEA1222B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5539" y="1326624"/>
            <a:ext cx="1917460" cy="362397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721A696F-1C4B-4259-BBFB-05D7DEE0AD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8084" y="1347715"/>
            <a:ext cx="506012" cy="512108"/>
          </a:xfrm>
          <a:prstGeom prst="rect">
            <a:avLst/>
          </a:prstGeom>
        </p:spPr>
      </p:pic>
      <p:sp>
        <p:nvSpPr>
          <p:cNvPr id="2" name="Flecha: cheurón 1">
            <a:extLst>
              <a:ext uri="{FF2B5EF4-FFF2-40B4-BE49-F238E27FC236}">
                <a16:creationId xmlns:a16="http://schemas.microsoft.com/office/drawing/2014/main" id="{72CABE9A-0CE5-49F7-9C74-FCAA19D3B57E}"/>
              </a:ext>
            </a:extLst>
          </p:cNvPr>
          <p:cNvSpPr/>
          <p:nvPr/>
        </p:nvSpPr>
        <p:spPr>
          <a:xfrm>
            <a:off x="74785" y="2228042"/>
            <a:ext cx="2136583" cy="509707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solidFill>
                <a:schemeClr val="tx1"/>
              </a:solidFill>
            </a:endParaRPr>
          </a:p>
          <a:p>
            <a:pPr algn="ctr"/>
            <a:endParaRPr lang="en-US" sz="800" dirty="0">
              <a:solidFill>
                <a:schemeClr val="tx1"/>
              </a:solidFill>
            </a:endParaRPr>
          </a:p>
          <a:p>
            <a:pPr algn="ctr"/>
            <a:r>
              <a:rPr lang="en-US" sz="800" dirty="0">
                <a:solidFill>
                  <a:schemeClr val="tx1"/>
                </a:solidFill>
              </a:rPr>
              <a:t>STR tourist accommodation Airbnb in four cities of Andalusia more tourist arrivals annually</a:t>
            </a:r>
          </a:p>
          <a:p>
            <a:pPr algn="ctr"/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22" name="Flecha: cheurón 21">
            <a:extLst>
              <a:ext uri="{FF2B5EF4-FFF2-40B4-BE49-F238E27FC236}">
                <a16:creationId xmlns:a16="http://schemas.microsoft.com/office/drawing/2014/main" id="{B063AFFB-BC2E-42F2-B4F0-1088A5FFF131}"/>
              </a:ext>
            </a:extLst>
          </p:cNvPr>
          <p:cNvSpPr/>
          <p:nvPr/>
        </p:nvSpPr>
        <p:spPr>
          <a:xfrm>
            <a:off x="83204" y="2852505"/>
            <a:ext cx="1739309" cy="464198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tx1"/>
                </a:solidFill>
              </a:rPr>
              <a:t>Impact of the </a:t>
            </a:r>
            <a:r>
              <a:rPr lang="en-US" sz="800" dirty="0" err="1">
                <a:solidFill>
                  <a:schemeClr val="tx1"/>
                </a:solidFill>
              </a:rPr>
              <a:t>touristification</a:t>
            </a:r>
            <a:r>
              <a:rPr lang="en-US" sz="800" dirty="0">
                <a:solidFill>
                  <a:schemeClr val="tx1"/>
                </a:solidFill>
              </a:rPr>
              <a:t> of the urban economy of cities </a:t>
            </a:r>
            <a:endParaRPr lang="es-ES" sz="800" dirty="0">
              <a:solidFill>
                <a:schemeClr val="tx1"/>
              </a:solidFill>
            </a:endParaRPr>
          </a:p>
        </p:txBody>
      </p:sp>
      <p:sp>
        <p:nvSpPr>
          <p:cNvPr id="23" name="Flecha: cheurón 22">
            <a:extLst>
              <a:ext uri="{FF2B5EF4-FFF2-40B4-BE49-F238E27FC236}">
                <a16:creationId xmlns:a16="http://schemas.microsoft.com/office/drawing/2014/main" id="{8965F2C4-B661-4426-B1A2-0C3FC7924CEC}"/>
              </a:ext>
            </a:extLst>
          </p:cNvPr>
          <p:cNvSpPr/>
          <p:nvPr/>
        </p:nvSpPr>
        <p:spPr>
          <a:xfrm>
            <a:off x="93661" y="3411633"/>
            <a:ext cx="1389451" cy="464199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" dirty="0">
                <a:solidFill>
                  <a:schemeClr val="tx1"/>
                </a:solidFill>
              </a:rPr>
              <a:t>COVID 19</a:t>
            </a:r>
            <a:r>
              <a:rPr lang="es-ES" sz="800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endParaRPr lang="es-ES" sz="800" dirty="0">
              <a:solidFill>
                <a:schemeClr val="tx1"/>
              </a:solidFill>
            </a:endParaRPr>
          </a:p>
        </p:txBody>
      </p:sp>
      <p:sp>
        <p:nvSpPr>
          <p:cNvPr id="3" name="Diagrama de flujo: proceso alternativo 2">
            <a:extLst>
              <a:ext uri="{FF2B5EF4-FFF2-40B4-BE49-F238E27FC236}">
                <a16:creationId xmlns:a16="http://schemas.microsoft.com/office/drawing/2014/main" id="{84AB8CF4-CAB7-4EFB-BC4C-6EF4F600BC76}"/>
              </a:ext>
            </a:extLst>
          </p:cNvPr>
          <p:cNvSpPr/>
          <p:nvPr/>
        </p:nvSpPr>
        <p:spPr>
          <a:xfrm>
            <a:off x="154042" y="2179574"/>
            <a:ext cx="671337" cy="113455"/>
          </a:xfrm>
          <a:prstGeom prst="flowChartAlternateProcess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" dirty="0" err="1">
                <a:solidFill>
                  <a:schemeClr val="tx1"/>
                </a:solidFill>
              </a:rPr>
              <a:t>Symptom</a:t>
            </a:r>
            <a:endParaRPr lang="es-ES" sz="800" dirty="0">
              <a:solidFill>
                <a:schemeClr val="tx1"/>
              </a:solidFill>
            </a:endParaRPr>
          </a:p>
        </p:txBody>
      </p:sp>
      <p:sp>
        <p:nvSpPr>
          <p:cNvPr id="25" name="Diagrama de flujo: proceso alternativo 24">
            <a:extLst>
              <a:ext uri="{FF2B5EF4-FFF2-40B4-BE49-F238E27FC236}">
                <a16:creationId xmlns:a16="http://schemas.microsoft.com/office/drawing/2014/main" id="{8672D9B3-E2BA-472F-A0F0-E989C71BE74A}"/>
              </a:ext>
            </a:extLst>
          </p:cNvPr>
          <p:cNvSpPr/>
          <p:nvPr/>
        </p:nvSpPr>
        <p:spPr>
          <a:xfrm>
            <a:off x="190929" y="2796419"/>
            <a:ext cx="671337" cy="113455"/>
          </a:xfrm>
          <a:prstGeom prst="flowChartAlternateProcess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" dirty="0">
                <a:solidFill>
                  <a:schemeClr val="tx1"/>
                </a:solidFill>
              </a:rPr>
              <a:t>Diagnosis</a:t>
            </a:r>
          </a:p>
        </p:txBody>
      </p:sp>
      <p:sp>
        <p:nvSpPr>
          <p:cNvPr id="26" name="Diagrama de flujo: proceso alternativo 25">
            <a:extLst>
              <a:ext uri="{FF2B5EF4-FFF2-40B4-BE49-F238E27FC236}">
                <a16:creationId xmlns:a16="http://schemas.microsoft.com/office/drawing/2014/main" id="{6165E6BE-D475-4F0E-94F2-9E4C1979AD5D}"/>
              </a:ext>
            </a:extLst>
          </p:cNvPr>
          <p:cNvSpPr/>
          <p:nvPr/>
        </p:nvSpPr>
        <p:spPr>
          <a:xfrm>
            <a:off x="217627" y="3378367"/>
            <a:ext cx="706785" cy="129168"/>
          </a:xfrm>
          <a:prstGeom prst="flowChartAlternateProcess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" dirty="0" err="1">
                <a:solidFill>
                  <a:schemeClr val="tx1"/>
                </a:solidFill>
              </a:rPr>
              <a:t>Context</a:t>
            </a:r>
            <a:endParaRPr lang="es-ES" sz="800" dirty="0">
              <a:solidFill>
                <a:schemeClr val="tx1"/>
              </a:solidFill>
            </a:endParaRP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C5CAFE01-3820-4C2E-B0D1-882D6C9DD9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6566096"/>
              </p:ext>
            </p:extLst>
          </p:nvPr>
        </p:nvGraphicFramePr>
        <p:xfrm>
          <a:off x="3067006" y="2183617"/>
          <a:ext cx="3356041" cy="18116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71CEBDA5-A472-4F6B-9C87-9816CFE85830}"/>
              </a:ext>
            </a:extLst>
          </p:cNvPr>
          <p:cNvSpPr txBox="1"/>
          <p:nvPr/>
        </p:nvSpPr>
        <p:spPr>
          <a:xfrm>
            <a:off x="3010792" y="3547125"/>
            <a:ext cx="35426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Comparison and evolution economic data </a:t>
            </a:r>
          </a:p>
          <a:p>
            <a:pPr algn="ctr"/>
            <a:r>
              <a:rPr lang="en-US" sz="900" dirty="0"/>
              <a:t>2 scenarios: pre-pandemic- pandemic </a:t>
            </a:r>
          </a:p>
          <a:p>
            <a:endParaRPr lang="es-ES" dirty="0"/>
          </a:p>
        </p:txBody>
      </p:sp>
      <p:graphicFrame>
        <p:nvGraphicFramePr>
          <p:cNvPr id="15" name="Diagrama 14">
            <a:extLst>
              <a:ext uri="{FF2B5EF4-FFF2-40B4-BE49-F238E27FC236}">
                <a16:creationId xmlns:a16="http://schemas.microsoft.com/office/drawing/2014/main" id="{DEC7A6AF-B5EB-43D0-B207-DCE9686EE1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5654506"/>
              </p:ext>
            </p:extLst>
          </p:nvPr>
        </p:nvGraphicFramePr>
        <p:xfrm>
          <a:off x="3082931" y="4827407"/>
          <a:ext cx="4572000" cy="304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graphicFrame>
        <p:nvGraphicFramePr>
          <p:cNvPr id="17" name="Diagrama 16">
            <a:extLst>
              <a:ext uri="{FF2B5EF4-FFF2-40B4-BE49-F238E27FC236}">
                <a16:creationId xmlns:a16="http://schemas.microsoft.com/office/drawing/2014/main" id="{485641EC-96CC-4B13-ABCD-26A0157177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0607055"/>
              </p:ext>
            </p:extLst>
          </p:nvPr>
        </p:nvGraphicFramePr>
        <p:xfrm>
          <a:off x="15666" y="7536165"/>
          <a:ext cx="4289674" cy="304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6" r:lo="rId17" r:qs="rId18" r:cs="rId19"/>
          </a:graphicData>
        </a:graphic>
      </p:graphicFrame>
      <p:sp>
        <p:nvSpPr>
          <p:cNvPr id="39" name="Cuadro de texto 35">
            <a:extLst>
              <a:ext uri="{FF2B5EF4-FFF2-40B4-BE49-F238E27FC236}">
                <a16:creationId xmlns:a16="http://schemas.microsoft.com/office/drawing/2014/main" id="{EDB7BDF9-ABA0-4878-B812-098863FFED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1560" y="4472655"/>
            <a:ext cx="1803999" cy="3757503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ctr">
              <a:spcBef>
                <a:spcPts val="875"/>
              </a:spcBef>
              <a:spcAft>
                <a:spcPts val="0"/>
              </a:spcAft>
            </a:pPr>
            <a:endParaRPr lang="ca-E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graphicFrame>
        <p:nvGraphicFramePr>
          <p:cNvPr id="18" name="Diagrama 17">
            <a:extLst>
              <a:ext uri="{FF2B5EF4-FFF2-40B4-BE49-F238E27FC236}">
                <a16:creationId xmlns:a16="http://schemas.microsoft.com/office/drawing/2014/main" id="{320A8754-D8F2-4481-AD29-6733F6A912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10930613"/>
              </p:ext>
            </p:extLst>
          </p:nvPr>
        </p:nvGraphicFramePr>
        <p:xfrm>
          <a:off x="-74632" y="3325383"/>
          <a:ext cx="4572000" cy="304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1" r:lo="rId22" r:qs="rId23" r:cs="rId24"/>
          </a:graphicData>
        </a:graphic>
      </p:graphicFrame>
      <p:sp>
        <p:nvSpPr>
          <p:cNvPr id="19" name="Rectángulo: esquinas redondeadas 18">
            <a:extLst>
              <a:ext uri="{FF2B5EF4-FFF2-40B4-BE49-F238E27FC236}">
                <a16:creationId xmlns:a16="http://schemas.microsoft.com/office/drawing/2014/main" id="{06FAA023-A0FB-41AE-A89F-E764F51C21A8}"/>
              </a:ext>
            </a:extLst>
          </p:cNvPr>
          <p:cNvSpPr/>
          <p:nvPr/>
        </p:nvSpPr>
        <p:spPr>
          <a:xfrm>
            <a:off x="61302" y="4479899"/>
            <a:ext cx="1771484" cy="22630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 err="1">
                <a:solidFill>
                  <a:schemeClr val="tx1"/>
                </a:solidFill>
              </a:rPr>
              <a:t>Pre-pandemic</a:t>
            </a:r>
            <a:endParaRPr lang="es-ES" sz="1000" dirty="0">
              <a:solidFill>
                <a:schemeClr val="tx1"/>
              </a:solidFill>
            </a:endParaRPr>
          </a:p>
        </p:txBody>
      </p:sp>
      <p:sp>
        <p:nvSpPr>
          <p:cNvPr id="40" name="Rectángulo: esquinas redondeadas 39">
            <a:extLst>
              <a:ext uri="{FF2B5EF4-FFF2-40B4-BE49-F238E27FC236}">
                <a16:creationId xmlns:a16="http://schemas.microsoft.com/office/drawing/2014/main" id="{86A30DA0-1827-4119-933A-FE9D67126CC3}"/>
              </a:ext>
            </a:extLst>
          </p:cNvPr>
          <p:cNvSpPr/>
          <p:nvPr/>
        </p:nvSpPr>
        <p:spPr>
          <a:xfrm>
            <a:off x="2021559" y="4479899"/>
            <a:ext cx="1803999" cy="22588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 err="1">
                <a:solidFill>
                  <a:schemeClr val="tx1"/>
                </a:solidFill>
              </a:rPr>
              <a:t>Pandemic</a:t>
            </a:r>
            <a:endParaRPr lang="es-ES" sz="1000" dirty="0">
              <a:solidFill>
                <a:schemeClr val="tx1"/>
              </a:solidFill>
            </a:endParaRPr>
          </a:p>
        </p:txBody>
      </p:sp>
      <p:pic>
        <p:nvPicPr>
          <p:cNvPr id="43" name="Imagen 42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4B0A8137-F803-455F-A1C3-754C263F3E9D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1302" y="4713786"/>
            <a:ext cx="1756124" cy="1043494"/>
          </a:xfrm>
          <a:prstGeom prst="rect">
            <a:avLst/>
          </a:prstGeom>
        </p:spPr>
      </p:pic>
      <p:pic>
        <p:nvPicPr>
          <p:cNvPr id="47" name="Imagen 46" descr="Tabla&#10;&#10;Descripción generada automáticamente">
            <a:extLst>
              <a:ext uri="{FF2B5EF4-FFF2-40B4-BE49-F238E27FC236}">
                <a16:creationId xmlns:a16="http://schemas.microsoft.com/office/drawing/2014/main" id="{69118416-3E97-471F-8473-93F8EB8AF28A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055057" y="4714808"/>
            <a:ext cx="1770502" cy="1375595"/>
          </a:xfrm>
          <a:prstGeom prst="rect">
            <a:avLst/>
          </a:prstGeom>
        </p:spPr>
      </p:pic>
      <p:pic>
        <p:nvPicPr>
          <p:cNvPr id="51" name="Imagen 50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962ABEC9-78CF-43EE-95FF-5215FF251E69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979372" y="7116899"/>
            <a:ext cx="1936663" cy="1148219"/>
          </a:xfrm>
          <a:prstGeom prst="rect">
            <a:avLst/>
          </a:prstGeom>
        </p:spPr>
      </p:pic>
      <p:pic>
        <p:nvPicPr>
          <p:cNvPr id="53" name="Imagen 52" descr="Gráfico&#10;&#10;Descripción generada automáticamente">
            <a:extLst>
              <a:ext uri="{FF2B5EF4-FFF2-40B4-BE49-F238E27FC236}">
                <a16:creationId xmlns:a16="http://schemas.microsoft.com/office/drawing/2014/main" id="{668041AF-6FAC-4841-BE60-E3A03DEE283D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938933" y="6109722"/>
            <a:ext cx="1969250" cy="1024566"/>
          </a:xfrm>
          <a:prstGeom prst="rect">
            <a:avLst/>
          </a:prstGeom>
        </p:spPr>
      </p:pic>
      <p:pic>
        <p:nvPicPr>
          <p:cNvPr id="59" name="Imagen 58" descr="Gráfico, Gráfico de barras&#10;&#10;Descripción generada automáticamente">
            <a:extLst>
              <a:ext uri="{FF2B5EF4-FFF2-40B4-BE49-F238E27FC236}">
                <a16:creationId xmlns:a16="http://schemas.microsoft.com/office/drawing/2014/main" id="{0A75D2DC-D161-4903-BF84-3857D085774F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49429" y="5777534"/>
            <a:ext cx="1832786" cy="1177391"/>
          </a:xfrm>
          <a:prstGeom prst="rect">
            <a:avLst/>
          </a:prstGeom>
        </p:spPr>
      </p:pic>
      <p:pic>
        <p:nvPicPr>
          <p:cNvPr id="61" name="Imagen 60" descr="Gráfico, Gráfico de barras, Histograma&#10;&#10;Descripción generada automáticamente">
            <a:extLst>
              <a:ext uri="{FF2B5EF4-FFF2-40B4-BE49-F238E27FC236}">
                <a16:creationId xmlns:a16="http://schemas.microsoft.com/office/drawing/2014/main" id="{3ED67FE3-B46C-4538-8198-38BB34C37575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0595" y="7008423"/>
            <a:ext cx="1836151" cy="1185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0019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4B3E6A19238CF4BA519AD1FF9D6AAA4" ma:contentTypeVersion="13" ma:contentTypeDescription="Crear nuevo documento." ma:contentTypeScope="" ma:versionID="d8ca93186effe35aa2ec1c1840ef8559">
  <xsd:schema xmlns:xsd="http://www.w3.org/2001/XMLSchema" xmlns:xs="http://www.w3.org/2001/XMLSchema" xmlns:p="http://schemas.microsoft.com/office/2006/metadata/properties" xmlns:ns3="bfa0bf35-0332-4f9c-a5b7-14b82925a3c3" xmlns:ns4="e48b1cd3-2e09-496c-bdea-1ac2de7f8938" targetNamespace="http://schemas.microsoft.com/office/2006/metadata/properties" ma:root="true" ma:fieldsID="9c5085c7cc5a93fafd553e610975044f" ns3:_="" ns4:_="">
    <xsd:import namespace="bfa0bf35-0332-4f9c-a5b7-14b82925a3c3"/>
    <xsd:import namespace="e48b1cd3-2e09-496c-bdea-1ac2de7f8938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ServiceOCR" minOccurs="0"/>
                <xsd:element ref="ns4:MediaServiceLocation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a0bf35-0332-4f9c-a5b7-14b82925a3c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8b1cd3-2e09-496c-bdea-1ac2de7f893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85E71B-B6FA-466C-BF10-E9D3EB23FF6B}">
  <ds:schemaRefs>
    <ds:schemaRef ds:uri="http://purl.org/dc/elements/1.1/"/>
    <ds:schemaRef ds:uri="http://purl.org/dc/dcmitype/"/>
    <ds:schemaRef ds:uri="bfa0bf35-0332-4f9c-a5b7-14b82925a3c3"/>
    <ds:schemaRef ds:uri="http://purl.org/dc/terms/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e48b1cd3-2e09-496c-bdea-1ac2de7f8938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E652040-1275-4CD8-B130-9CD375838C8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3B4F914-6C26-4C78-BCC8-3EAFA629924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fa0bf35-0332-4f9c-a5b7-14b82925a3c3"/>
    <ds:schemaRef ds:uri="e48b1cd3-2e09-496c-bdea-1ac2de7f893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451</TotalTime>
  <Words>314</Words>
  <Application>Microsoft Office PowerPoint</Application>
  <PresentationFormat>A4 (210 x 297 mm)</PresentationFormat>
  <Paragraphs>37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pauinsan@alumni.uv.es</dc:creator>
  <cp:lastModifiedBy>Laura Serrano Mendoza</cp:lastModifiedBy>
  <cp:revision>8</cp:revision>
  <dcterms:created xsi:type="dcterms:W3CDTF">2020-10-20T10:11:47Z</dcterms:created>
  <dcterms:modified xsi:type="dcterms:W3CDTF">2020-11-16T15:43:14Z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0x01010024B3E6A19238CF4BA519AD1FF9D6AAA4</vt:lpwstr>
  </property>
</Properties>
</file>