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6858000" cy="9906000" type="A4"/>
  <p:notesSz cx="9144000" cy="6858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353"/>
    <p:restoredTop sz="96715"/>
  </p:normalViewPr>
  <p:slideViewPr>
    <p:cSldViewPr snapToGrid="0" snapToObjects="1">
      <p:cViewPr>
        <p:scale>
          <a:sx n="150" d="100"/>
          <a:sy n="150" d="100"/>
        </p:scale>
        <p:origin x="346" y="-55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16/11/2020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273431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16/11/2020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17539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16/11/2020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81302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16/11/2020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42868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16/11/2020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10658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16/11/2020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328394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16/11/2020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01934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16/11/2020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597931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16/11/2020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31356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16/11/2020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18735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16/11/2020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00002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AE2A95-667A-0741-8BF5-6CAC44F5EFBC}" type="datetimeFigureOut">
              <a:rPr lang="es-ES_tradnl" smtClean="0"/>
              <a:t>16/11/2020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40802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0501F2D3-3BE7-B247-98B8-E323BC917BDC}"/>
              </a:ext>
            </a:extLst>
          </p:cNvPr>
          <p:cNvSpPr txBox="1"/>
          <p:nvPr/>
        </p:nvSpPr>
        <p:spPr>
          <a:xfrm>
            <a:off x="127870" y="211015"/>
            <a:ext cx="29688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cs typeface="Arial" panose="020B0604020202020204" pitchFamily="34" charset="0"/>
              </a:rPr>
              <a:t>Electricity self-production and self-consumption: An analysis using disaggregated supply and use tables for Spain</a:t>
            </a:r>
            <a:endParaRPr lang="es-ES_tradnl" sz="16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80BAF43-FA28-4D42-8C80-AFAD757130F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5909" y="211016"/>
            <a:ext cx="3408190" cy="119575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D9778DD-7EF1-0045-9488-FEC7072A1A1F}"/>
              </a:ext>
            </a:extLst>
          </p:cNvPr>
          <p:cNvSpPr txBox="1"/>
          <p:nvPr/>
        </p:nvSpPr>
        <p:spPr>
          <a:xfrm>
            <a:off x="127868" y="1272953"/>
            <a:ext cx="35785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000" dirty="0"/>
              <a:t>Cazcarro, I.</a:t>
            </a:r>
            <a:r>
              <a:rPr lang="es-ES" baseline="30000" dirty="0"/>
              <a:t> </a:t>
            </a:r>
            <a:r>
              <a:rPr lang="es-ES" sz="1000" baseline="30000" dirty="0"/>
              <a:t>a</a:t>
            </a:r>
            <a:r>
              <a:rPr lang="es-ES_tradnl" sz="1000" dirty="0"/>
              <a:t>; Langarita, R.</a:t>
            </a:r>
            <a:r>
              <a:rPr lang="es-ES" sz="1000" baseline="30000" dirty="0"/>
              <a:t> b</a:t>
            </a:r>
            <a:r>
              <a:rPr lang="es-ES_tradnl" sz="1000" dirty="0"/>
              <a:t>; Sarasa, C.</a:t>
            </a:r>
            <a:r>
              <a:rPr lang="es-ES" sz="1000" baseline="30000" dirty="0"/>
              <a:t> b</a:t>
            </a:r>
            <a:r>
              <a:rPr lang="es-ES_tradnl" sz="1000" dirty="0"/>
              <a:t>; Sánchez-Chóliz, J.</a:t>
            </a:r>
            <a:r>
              <a:rPr lang="es-ES" sz="1000" baseline="30000" dirty="0"/>
              <a:t> b</a:t>
            </a:r>
            <a:endParaRPr lang="es-ES_tradnl" sz="1000" dirty="0"/>
          </a:p>
          <a:p>
            <a:r>
              <a:rPr lang="es-ES" sz="1000" baseline="30000" dirty="0"/>
              <a:t>a </a:t>
            </a:r>
            <a:r>
              <a:rPr lang="es-ES" sz="1000" dirty="0"/>
              <a:t>ARAID (Agencia Aragonesa para la Investigación y el Desarrollo)</a:t>
            </a:r>
          </a:p>
          <a:p>
            <a:r>
              <a:rPr lang="es-ES" sz="1000" baseline="30000" dirty="0"/>
              <a:t>b</a:t>
            </a:r>
            <a:r>
              <a:rPr lang="es-ES" sz="1000" dirty="0"/>
              <a:t> Universidad de Zaragoza, rlan@unizar.es</a:t>
            </a:r>
            <a:endParaRPr lang="es-ES_tradnl" sz="1000"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E708200F-6380-9D41-9AA4-7DC1D050EAE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66" y="9397218"/>
            <a:ext cx="6842334" cy="508782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Cuadro de texto 35">
            <a:extLst>
              <a:ext uri="{FF2B5EF4-FFF2-40B4-BE49-F238E27FC236}">
                <a16:creationId xmlns:a16="http://schemas.microsoft.com/office/drawing/2014/main" id="{74887667-13A0-9B46-B061-4EEB7A41DE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753" y="2356335"/>
            <a:ext cx="2253411" cy="2144545"/>
          </a:xfrm>
          <a:prstGeom prst="rect">
            <a:avLst/>
          </a:prstGeom>
          <a:noFill/>
          <a:ln w="5319">
            <a:solidFill>
              <a:srgbClr val="DADADA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R="3810" algn="just">
              <a:spcBef>
                <a:spcPts val="875"/>
              </a:spcBef>
              <a:spcAft>
                <a:spcPts val="0"/>
              </a:spcAft>
            </a:pPr>
            <a:r>
              <a:rPr lang="en-US" sz="1000" dirty="0">
                <a:cs typeface="Arial" panose="020B0604020202020204" pitchFamily="34" charset="0"/>
              </a:rPr>
              <a:t>Analyze the </a:t>
            </a:r>
            <a:r>
              <a:rPr lang="en-US" sz="1000" b="1" dirty="0">
                <a:cs typeface="Arial" panose="020B0604020202020204" pitchFamily="34" charset="0"/>
              </a:rPr>
              <a:t>economic and environmental</a:t>
            </a:r>
            <a:r>
              <a:rPr lang="en-US" sz="1000" dirty="0">
                <a:cs typeface="Arial" panose="020B0604020202020204" pitchFamily="34" charset="0"/>
              </a:rPr>
              <a:t> effects of an increase of the </a:t>
            </a:r>
            <a:r>
              <a:rPr lang="en-US" sz="1000" b="1" dirty="0">
                <a:cs typeface="Arial" panose="020B0604020202020204" pitchFamily="34" charset="0"/>
              </a:rPr>
              <a:t>electricity self-production and self-consumption </a:t>
            </a:r>
            <a:r>
              <a:rPr lang="en-US" sz="1000" dirty="0">
                <a:cs typeface="Arial" panose="020B0604020202020204" pitchFamily="34" charset="0"/>
              </a:rPr>
              <a:t>under different technological scenarios: (1) </a:t>
            </a:r>
            <a:r>
              <a:rPr lang="en-US" altLang="es-ES" sz="1000" dirty="0">
                <a:cs typeface="Arial" panose="020B0604020202020204" pitchFamily="34" charset="0"/>
              </a:rPr>
              <a:t>Solar, biomass, and biogas; (2) Wind; (3) Hydropower; (4) Self-consumption in households.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en-US" altLang="en-US" sz="1000" b="1" dirty="0">
                <a:cs typeface="Arial" panose="020B0604020202020204" pitchFamily="34" charset="0"/>
              </a:rPr>
              <a:t>Additional contributions: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en-US" altLang="en-US" sz="1000" dirty="0">
                <a:cs typeface="Arial" panose="020B0604020202020204" pitchFamily="34" charset="0"/>
              </a:rPr>
              <a:t>The high level of disaggregation (several productive activities and different electricity sources). </a:t>
            </a:r>
            <a:endParaRPr lang="en-US" altLang="es-ES" sz="1000" dirty="0">
              <a:cs typeface="Arial" panose="020B0604020202020204" pitchFamily="34" charset="0"/>
            </a:endParaRP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C3E74BFF-2FAA-244E-B27C-7964D66DC949}"/>
              </a:ext>
            </a:extLst>
          </p:cNvPr>
          <p:cNvSpPr/>
          <p:nvPr/>
        </p:nvSpPr>
        <p:spPr>
          <a:xfrm>
            <a:off x="189754" y="1957388"/>
            <a:ext cx="2253410" cy="275804"/>
          </a:xfrm>
          <a:prstGeom prst="rect">
            <a:avLst/>
          </a:prstGeom>
          <a:solidFill>
            <a:srgbClr val="DBFFFF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OBJETIVOS / OBJECTIVES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A060FCC1-C598-E846-9235-A9278356C3D0}"/>
              </a:ext>
            </a:extLst>
          </p:cNvPr>
          <p:cNvSpPr/>
          <p:nvPr/>
        </p:nvSpPr>
        <p:spPr>
          <a:xfrm>
            <a:off x="2756593" y="1957388"/>
            <a:ext cx="3957505" cy="275804"/>
          </a:xfrm>
          <a:prstGeom prst="rect">
            <a:avLst/>
          </a:prstGeom>
          <a:solidFill>
            <a:srgbClr val="DBFFFF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METODOLOGÍA / METHODOLOGY</a:t>
            </a:r>
          </a:p>
        </p:txBody>
      </p:sp>
      <p:sp>
        <p:nvSpPr>
          <p:cNvPr id="30" name="Cuadro de texto 35">
            <a:extLst>
              <a:ext uri="{FF2B5EF4-FFF2-40B4-BE49-F238E27FC236}">
                <a16:creationId xmlns:a16="http://schemas.microsoft.com/office/drawing/2014/main" id="{D555C621-ADC9-9647-9D4F-7E356FCF93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6593" y="2356335"/>
            <a:ext cx="3957505" cy="2144545"/>
          </a:xfrm>
          <a:prstGeom prst="rect">
            <a:avLst/>
          </a:prstGeom>
          <a:noFill/>
          <a:ln w="5319">
            <a:solidFill>
              <a:srgbClr val="DADADA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r>
              <a:rPr lang="es-ES" sz="1000" b="1" dirty="0" err="1">
                <a:cs typeface="Arial" panose="020B0604020202020204" pitchFamily="34" charset="0"/>
              </a:rPr>
              <a:t>Disaggregation</a:t>
            </a:r>
            <a:r>
              <a:rPr lang="es-ES" sz="1000" b="1" dirty="0">
                <a:cs typeface="Arial" panose="020B0604020202020204" pitchFamily="34" charset="0"/>
              </a:rPr>
              <a:t> </a:t>
            </a:r>
            <a:r>
              <a:rPr lang="es-ES" sz="1000" b="1" dirty="0" err="1">
                <a:cs typeface="Arial" panose="020B0604020202020204" pitchFamily="34" charset="0"/>
              </a:rPr>
              <a:t>process</a:t>
            </a:r>
            <a:r>
              <a:rPr lang="es-ES" sz="1000" b="1" dirty="0">
                <a:cs typeface="Arial" panose="020B0604020202020204" pitchFamily="34" charset="0"/>
              </a:rPr>
              <a:t> in </a:t>
            </a:r>
            <a:r>
              <a:rPr lang="es-ES" sz="1000" b="1" dirty="0" err="1">
                <a:cs typeface="Arial" panose="020B0604020202020204" pitchFamily="34" charset="0"/>
              </a:rPr>
              <a:t>SUTs</a:t>
            </a:r>
            <a:r>
              <a:rPr lang="es-ES" sz="1000" b="1" dirty="0">
                <a:cs typeface="Arial" panose="020B0604020202020204" pitchFamily="34" charset="0"/>
              </a:rPr>
              <a:t>: </a:t>
            </a:r>
          </a:p>
          <a:p>
            <a:endParaRPr lang="es-ES" sz="1000" b="1" dirty="0">
              <a:cs typeface="Arial" panose="020B0604020202020204" pitchFamily="34" charset="0"/>
            </a:endParaRPr>
          </a:p>
        </p:txBody>
      </p:sp>
      <p:sp>
        <p:nvSpPr>
          <p:cNvPr id="31" name="Rectángulo 30">
            <a:extLst>
              <a:ext uri="{FF2B5EF4-FFF2-40B4-BE49-F238E27FC236}">
                <a16:creationId xmlns:a16="http://schemas.microsoft.com/office/drawing/2014/main" id="{3AAA749A-D7D8-334A-91D4-36BD496391B7}"/>
              </a:ext>
            </a:extLst>
          </p:cNvPr>
          <p:cNvSpPr/>
          <p:nvPr/>
        </p:nvSpPr>
        <p:spPr>
          <a:xfrm>
            <a:off x="127869" y="4590757"/>
            <a:ext cx="3429719" cy="345924"/>
          </a:xfrm>
          <a:prstGeom prst="rect">
            <a:avLst/>
          </a:prstGeom>
          <a:solidFill>
            <a:srgbClr val="DBFFFF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GRÁFICOS Y TABLAS / GRAPHS AND TEXT</a:t>
            </a:r>
          </a:p>
        </p:txBody>
      </p:sp>
      <p:sp>
        <p:nvSpPr>
          <p:cNvPr id="33" name="Rectángulo 32">
            <a:extLst>
              <a:ext uri="{FF2B5EF4-FFF2-40B4-BE49-F238E27FC236}">
                <a16:creationId xmlns:a16="http://schemas.microsoft.com/office/drawing/2014/main" id="{5A6573C0-7AE4-5044-A0F0-75141C751CEF}"/>
              </a:ext>
            </a:extLst>
          </p:cNvPr>
          <p:cNvSpPr/>
          <p:nvPr/>
        </p:nvSpPr>
        <p:spPr>
          <a:xfrm>
            <a:off x="3771900" y="4590757"/>
            <a:ext cx="2942198" cy="345924"/>
          </a:xfrm>
          <a:prstGeom prst="rect">
            <a:avLst/>
          </a:prstGeom>
          <a:solidFill>
            <a:srgbClr val="DBFFFF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RESULTADOS / RESULTS</a:t>
            </a:r>
          </a:p>
        </p:txBody>
      </p:sp>
      <p:sp>
        <p:nvSpPr>
          <p:cNvPr id="34" name="Cuadro de texto 35">
            <a:extLst>
              <a:ext uri="{FF2B5EF4-FFF2-40B4-BE49-F238E27FC236}">
                <a16:creationId xmlns:a16="http://schemas.microsoft.com/office/drawing/2014/main" id="{FC7BE44C-CEDF-0142-85DA-0D001D0932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4360" y="5012170"/>
            <a:ext cx="3579738" cy="3272196"/>
          </a:xfrm>
          <a:prstGeom prst="rect">
            <a:avLst/>
          </a:prstGeom>
          <a:noFill/>
          <a:ln w="5319">
            <a:solidFill>
              <a:srgbClr val="DADADA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R="3810" algn="just">
              <a:spcBef>
                <a:spcPts val="875"/>
              </a:spcBef>
              <a:spcAft>
                <a:spcPts val="0"/>
              </a:spcAft>
            </a:pPr>
            <a:r>
              <a:rPr lang="ca-ES" sz="1000" b="1" dirty="0">
                <a:latin typeface="Arial" panose="020B0604020202020204" pitchFamily="34" charset="0"/>
                <a:ea typeface="Arial" panose="020B0604020202020204" pitchFamily="34" charset="0"/>
              </a:rPr>
              <a:t>Self-</a:t>
            </a:r>
            <a:r>
              <a:rPr lang="ca-ES" sz="1000" b="1" dirty="0" err="1">
                <a:latin typeface="Arial" panose="020B0604020202020204" pitchFamily="34" charset="0"/>
                <a:ea typeface="Arial" panose="020B0604020202020204" pitchFamily="34" charset="0"/>
              </a:rPr>
              <a:t>production</a:t>
            </a:r>
            <a:r>
              <a:rPr lang="ca-ES" sz="1000" b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:</a:t>
            </a:r>
          </a:p>
          <a:p>
            <a:pPr marR="3810" algn="just">
              <a:spcBef>
                <a:spcPts val="875"/>
              </a:spcBef>
              <a:spcAft>
                <a:spcPts val="0"/>
              </a:spcAft>
            </a:pPr>
            <a:r>
              <a:rPr lang="ca-ES" sz="1000" dirty="0" err="1">
                <a:latin typeface="Arial" panose="020B0604020202020204" pitchFamily="34" charset="0"/>
                <a:ea typeface="Arial" panose="020B0604020202020204" pitchFamily="34" charset="0"/>
              </a:rPr>
              <a:t>E</a:t>
            </a:r>
            <a:r>
              <a:rPr lang="ca-ES" sz="1000" dirty="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lectricity</a:t>
            </a:r>
            <a:r>
              <a:rPr lang="ca-ES" sz="1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a-ES" sz="1000" dirty="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from</a:t>
            </a:r>
            <a:r>
              <a:rPr lang="ca-ES" sz="1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a-ES" sz="1000" dirty="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conventional</a:t>
            </a:r>
            <a:r>
              <a:rPr lang="ca-ES" sz="10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a-ES" sz="1000" dirty="0" err="1">
                <a:latin typeface="Arial" panose="020B0604020202020204" pitchFamily="34" charset="0"/>
                <a:ea typeface="Arial" panose="020B0604020202020204" pitchFamily="34" charset="0"/>
              </a:rPr>
              <a:t>thermal</a:t>
            </a:r>
            <a:r>
              <a:rPr lang="ca-ES" sz="10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a-ES" sz="1000" dirty="0" err="1">
                <a:latin typeface="Arial" panose="020B0604020202020204" pitchFamily="34" charset="0"/>
                <a:ea typeface="Arial" panose="020B0604020202020204" pitchFamily="34" charset="0"/>
              </a:rPr>
              <a:t>decreases</a:t>
            </a:r>
            <a:r>
              <a:rPr lang="ca-ES" sz="1000" dirty="0">
                <a:latin typeface="Arial" panose="020B0604020202020204" pitchFamily="34" charset="0"/>
                <a:ea typeface="Arial" panose="020B0604020202020204" pitchFamily="34" charset="0"/>
              </a:rPr>
              <a:t>.</a:t>
            </a:r>
          </a:p>
          <a:p>
            <a:pPr marR="3810" algn="just">
              <a:spcBef>
                <a:spcPts val="875"/>
              </a:spcBef>
              <a:spcAft>
                <a:spcPts val="0"/>
              </a:spcAft>
            </a:pPr>
            <a:r>
              <a:rPr lang="ca-ES" sz="1000" dirty="0">
                <a:latin typeface="Arial" panose="020B0604020202020204" pitchFamily="34" charset="0"/>
                <a:ea typeface="Arial" panose="020B0604020202020204" pitchFamily="34" charset="0"/>
              </a:rPr>
              <a:t>VA </a:t>
            </a:r>
            <a:r>
              <a:rPr lang="ca-ES" sz="1000" dirty="0" err="1">
                <a:latin typeface="Arial" panose="020B0604020202020204" pitchFamily="34" charset="0"/>
                <a:ea typeface="Arial" panose="020B0604020202020204" pitchFamily="34" charset="0"/>
              </a:rPr>
              <a:t>generated</a:t>
            </a:r>
            <a:r>
              <a:rPr lang="ca-ES" sz="10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a-ES" sz="1000" dirty="0" err="1">
                <a:latin typeface="Arial" panose="020B0604020202020204" pitchFamily="34" charset="0"/>
                <a:ea typeface="Arial" panose="020B0604020202020204" pitchFamily="34" charset="0"/>
              </a:rPr>
              <a:t>by</a:t>
            </a:r>
            <a:r>
              <a:rPr lang="ca-ES" sz="10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a-ES" sz="1000" dirty="0" err="1">
                <a:latin typeface="Arial" panose="020B0604020202020204" pitchFamily="34" charset="0"/>
                <a:ea typeface="Arial" panose="020B0604020202020204" pitchFamily="34" charset="0"/>
              </a:rPr>
              <a:t>the</a:t>
            </a:r>
            <a:r>
              <a:rPr lang="ca-ES" sz="10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a-ES" sz="1000" dirty="0" err="1">
                <a:latin typeface="Arial" panose="020B0604020202020204" pitchFamily="34" charset="0"/>
                <a:ea typeface="Arial" panose="020B0604020202020204" pitchFamily="34" charset="0"/>
              </a:rPr>
              <a:t>initially</a:t>
            </a:r>
            <a:r>
              <a:rPr lang="ca-ES" sz="10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a-ES" sz="1000" dirty="0" err="1">
                <a:latin typeface="Arial" panose="020B0604020202020204" pitchFamily="34" charset="0"/>
                <a:ea typeface="Arial" panose="020B0604020202020204" pitchFamily="34" charset="0"/>
              </a:rPr>
              <a:t>electricity</a:t>
            </a:r>
            <a:r>
              <a:rPr lang="ca-ES" sz="1000" dirty="0">
                <a:latin typeface="Arial" panose="020B0604020202020204" pitchFamily="34" charset="0"/>
                <a:ea typeface="Arial" panose="020B0604020202020204" pitchFamily="34" charset="0"/>
              </a:rPr>
              <a:t> industries </a:t>
            </a:r>
            <a:r>
              <a:rPr lang="ca-ES" sz="1000" dirty="0" err="1">
                <a:latin typeface="Arial" panose="020B0604020202020204" pitchFamily="34" charset="0"/>
                <a:ea typeface="Arial" panose="020B0604020202020204" pitchFamily="34" charset="0"/>
              </a:rPr>
              <a:t>decreases</a:t>
            </a:r>
            <a:r>
              <a:rPr lang="ca-ES" sz="1000" dirty="0">
                <a:latin typeface="Arial" panose="020B0604020202020204" pitchFamily="34" charset="0"/>
                <a:ea typeface="Arial" panose="020B0604020202020204" pitchFamily="34" charset="0"/>
              </a:rPr>
              <a:t>.</a:t>
            </a:r>
          </a:p>
          <a:p>
            <a:pPr marR="3810" algn="just">
              <a:spcBef>
                <a:spcPts val="875"/>
              </a:spcBef>
              <a:spcAft>
                <a:spcPts val="0"/>
              </a:spcAft>
            </a:pPr>
            <a:r>
              <a:rPr lang="ca-ES" sz="1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Imports, </a:t>
            </a:r>
            <a:r>
              <a:rPr lang="ca-ES" sz="1000" dirty="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exports</a:t>
            </a:r>
            <a:r>
              <a:rPr lang="ca-ES" sz="1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a-ES" sz="1000" dirty="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and</a:t>
            </a:r>
            <a:r>
              <a:rPr lang="ca-ES" sz="1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final </a:t>
            </a:r>
            <a:r>
              <a:rPr lang="ca-ES" sz="1000" dirty="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consumption</a:t>
            </a:r>
            <a:r>
              <a:rPr lang="ca-ES" sz="1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of </a:t>
            </a:r>
            <a:r>
              <a:rPr lang="ca-ES" sz="1000" dirty="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conventional</a:t>
            </a:r>
            <a:r>
              <a:rPr lang="ca-ES" sz="1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a-ES" sz="1000" dirty="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thermals</a:t>
            </a:r>
            <a:r>
              <a:rPr lang="ca-ES" sz="1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a-ES" sz="1000" dirty="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decrease</a:t>
            </a:r>
            <a:r>
              <a:rPr lang="ca-ES" sz="1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.</a:t>
            </a:r>
          </a:p>
          <a:p>
            <a:pPr marR="3810" algn="just">
              <a:spcBef>
                <a:spcPts val="875"/>
              </a:spcBef>
              <a:spcAft>
                <a:spcPts val="0"/>
              </a:spcAft>
            </a:pPr>
            <a:endParaRPr lang="ca-ES" sz="10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R="3810" algn="just">
              <a:spcBef>
                <a:spcPts val="875"/>
              </a:spcBef>
              <a:spcAft>
                <a:spcPts val="0"/>
              </a:spcAft>
            </a:pPr>
            <a:endParaRPr lang="ca-ES" sz="10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R="3810" algn="just">
              <a:spcBef>
                <a:spcPts val="875"/>
              </a:spcBef>
              <a:spcAft>
                <a:spcPts val="0"/>
              </a:spcAft>
            </a:pPr>
            <a:endParaRPr lang="ca-ES" sz="10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R="3810" algn="just">
              <a:spcBef>
                <a:spcPts val="875"/>
              </a:spcBef>
              <a:spcAft>
                <a:spcPts val="0"/>
              </a:spcAft>
            </a:pPr>
            <a:endParaRPr lang="ca-ES" sz="10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R="3810" algn="just">
              <a:spcBef>
                <a:spcPts val="875"/>
              </a:spcBef>
              <a:spcAft>
                <a:spcPts val="0"/>
              </a:spcAft>
            </a:pPr>
            <a:r>
              <a:rPr lang="ca-ES" sz="1000" b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Self-</a:t>
            </a:r>
            <a:r>
              <a:rPr lang="ca-ES" sz="1000" b="1" dirty="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consumption</a:t>
            </a:r>
            <a:r>
              <a:rPr lang="ca-ES" sz="1000" b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: </a:t>
            </a:r>
            <a:r>
              <a:rPr lang="ca-ES" sz="1000" dirty="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largest</a:t>
            </a:r>
            <a:r>
              <a:rPr lang="ca-ES" sz="1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a-ES" sz="1000" dirty="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increases</a:t>
            </a:r>
            <a:r>
              <a:rPr lang="ca-ES" sz="1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in </a:t>
            </a:r>
            <a:r>
              <a:rPr lang="ca-ES" sz="1000" dirty="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production</a:t>
            </a:r>
            <a:r>
              <a:rPr lang="ca-ES" sz="1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in </a:t>
            </a:r>
            <a:r>
              <a:rPr lang="en-US" sz="1000" dirty="0">
                <a:latin typeface="Arial" panose="020B0604020202020204" pitchFamily="34" charset="0"/>
                <a:ea typeface="Arial" panose="020B0604020202020204" pitchFamily="34" charset="0"/>
              </a:rPr>
              <a:t>Generation of Electricity from other types, Manuf. of iron, steel and ferroalloys, Paper Ind., and Graphical arts and reproduction of recorded media.</a:t>
            </a:r>
          </a:p>
          <a:p>
            <a:pPr marR="3810" algn="just">
              <a:spcBef>
                <a:spcPts val="875"/>
              </a:spcBef>
              <a:spcAft>
                <a:spcPts val="0"/>
              </a:spcAft>
            </a:pPr>
            <a:r>
              <a:rPr lang="ca-ES" sz="1000" dirty="0">
                <a:latin typeface="Arial" panose="020B0604020202020204" pitchFamily="34" charset="0"/>
                <a:ea typeface="Arial" panose="020B0604020202020204" pitchFamily="34" charset="0"/>
              </a:rPr>
              <a:t>Emissions </a:t>
            </a:r>
            <a:r>
              <a:rPr lang="ca-ES" sz="1000" dirty="0" err="1">
                <a:latin typeface="Arial" panose="020B0604020202020204" pitchFamily="34" charset="0"/>
                <a:ea typeface="Arial" panose="020B0604020202020204" pitchFamily="34" charset="0"/>
              </a:rPr>
              <a:t>decrease</a:t>
            </a:r>
            <a:r>
              <a:rPr lang="ca-ES" sz="10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a-ES" sz="1000" dirty="0" err="1">
                <a:latin typeface="Arial" panose="020B0604020202020204" pitchFamily="34" charset="0"/>
                <a:ea typeface="Arial" panose="020B0604020202020204" pitchFamily="34" charset="0"/>
              </a:rPr>
              <a:t>more</a:t>
            </a:r>
            <a:r>
              <a:rPr lang="ca-ES" sz="10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a-ES" sz="1000" dirty="0" err="1">
                <a:latin typeface="Arial" panose="020B0604020202020204" pitchFamily="34" charset="0"/>
                <a:ea typeface="Arial" panose="020B0604020202020204" pitchFamily="34" charset="0"/>
              </a:rPr>
              <a:t>with</a:t>
            </a:r>
            <a:r>
              <a:rPr lang="ca-ES" sz="1000" dirty="0">
                <a:latin typeface="Arial" panose="020B0604020202020204" pitchFamily="34" charset="0"/>
                <a:ea typeface="Arial" panose="020B0604020202020204" pitchFamily="34" charset="0"/>
              </a:rPr>
              <a:t> self-</a:t>
            </a:r>
            <a:r>
              <a:rPr lang="ca-ES" sz="1000" dirty="0" err="1">
                <a:latin typeface="Arial" panose="020B0604020202020204" pitchFamily="34" charset="0"/>
                <a:ea typeface="Arial" panose="020B0604020202020204" pitchFamily="34" charset="0"/>
              </a:rPr>
              <a:t>consumption</a:t>
            </a:r>
            <a:r>
              <a:rPr lang="ca-ES" sz="1000" dirty="0">
                <a:latin typeface="Arial" panose="020B0604020202020204" pitchFamily="34" charset="0"/>
                <a:ea typeface="Arial" panose="020B0604020202020204" pitchFamily="34" charset="0"/>
              </a:rPr>
              <a:t>.</a:t>
            </a:r>
          </a:p>
          <a:p>
            <a:pPr marR="3810" algn="just">
              <a:spcBef>
                <a:spcPts val="875"/>
              </a:spcBef>
              <a:spcAft>
                <a:spcPts val="0"/>
              </a:spcAft>
            </a:pPr>
            <a:endParaRPr lang="ca-ES" sz="10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R="3810" algn="just">
              <a:spcBef>
                <a:spcPts val="875"/>
              </a:spcBef>
              <a:spcAft>
                <a:spcPts val="0"/>
              </a:spcAft>
            </a:pPr>
            <a:endParaRPr lang="ca-ES" sz="10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R="3810" algn="just">
              <a:spcBef>
                <a:spcPts val="875"/>
              </a:spcBef>
              <a:spcAft>
                <a:spcPts val="0"/>
              </a:spcAft>
            </a:pPr>
            <a:endParaRPr lang="ca-ES" sz="10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EC0834D4-C66C-7640-B5A2-7FBD18EFD9DE}"/>
              </a:ext>
            </a:extLst>
          </p:cNvPr>
          <p:cNvSpPr/>
          <p:nvPr/>
        </p:nvSpPr>
        <p:spPr>
          <a:xfrm>
            <a:off x="127869" y="8424450"/>
            <a:ext cx="6586230" cy="259426"/>
          </a:xfrm>
          <a:prstGeom prst="rect">
            <a:avLst/>
          </a:prstGeom>
          <a:solidFill>
            <a:srgbClr val="DBFFFF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CONCLUSIONES / CONCLUSIONS</a:t>
            </a:r>
          </a:p>
        </p:txBody>
      </p:sp>
      <p:sp>
        <p:nvSpPr>
          <p:cNvPr id="37" name="Cuadro de texto 35">
            <a:extLst>
              <a:ext uri="{FF2B5EF4-FFF2-40B4-BE49-F238E27FC236}">
                <a16:creationId xmlns:a16="http://schemas.microsoft.com/office/drawing/2014/main" id="{D7DF5759-FFA7-5745-A724-1F1CE74CF7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867" y="8823960"/>
            <a:ext cx="6586231" cy="573258"/>
          </a:xfrm>
          <a:prstGeom prst="rect">
            <a:avLst/>
          </a:prstGeom>
          <a:noFill/>
          <a:ln w="5319">
            <a:solidFill>
              <a:srgbClr val="DADADA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altLang="es-ES" sz="1000" b="1" dirty="0">
                <a:latin typeface="Arial" panose="020B0604020202020204" pitchFamily="34" charset="0"/>
                <a:ea typeface="Arial" panose="020B0604020202020204" pitchFamily="34" charset="0"/>
              </a:rPr>
              <a:t>Positive environmental results </a:t>
            </a:r>
            <a:r>
              <a:rPr lang="en-US" altLang="es-ES" sz="1000" dirty="0">
                <a:latin typeface="Arial" panose="020B0604020202020204" pitchFamily="34" charset="0"/>
                <a:ea typeface="Arial" panose="020B0604020202020204" pitchFamily="34" charset="0"/>
              </a:rPr>
              <a:t>for the economy without a reduction in production.</a:t>
            </a:r>
          </a:p>
          <a:p>
            <a:pPr algn="just">
              <a:lnSpc>
                <a:spcPct val="150000"/>
              </a:lnSpc>
            </a:pPr>
            <a:r>
              <a:rPr lang="en-US" altLang="es-ES" sz="1000" b="1" dirty="0">
                <a:latin typeface="Arial" panose="020B0604020202020204" pitchFamily="34" charset="0"/>
                <a:ea typeface="Arial" panose="020B0604020202020204" pitchFamily="34" charset="0"/>
              </a:rPr>
              <a:t>Methodological proposal </a:t>
            </a:r>
            <a:r>
              <a:rPr lang="en-US" altLang="es-ES" sz="1000" dirty="0">
                <a:latin typeface="Arial" panose="020B0604020202020204" pitchFamily="34" charset="0"/>
                <a:ea typeface="Arial" panose="020B0604020202020204" pitchFamily="34" charset="0"/>
              </a:rPr>
              <a:t>to deal with the challenge of the electricity self-production and self-consumption.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4"/>
          <a:srcRect l="42193" t="19037" r="20195" b="16963"/>
          <a:stretch/>
        </p:blipFill>
        <p:spPr>
          <a:xfrm>
            <a:off x="127870" y="5012170"/>
            <a:ext cx="2893205" cy="276927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5"/>
          <a:srcRect l="37054" t="33210" r="20751" b="17353"/>
          <a:stretch/>
        </p:blipFill>
        <p:spPr>
          <a:xfrm>
            <a:off x="2969919" y="2550949"/>
            <a:ext cx="2927261" cy="192921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6"/>
          <a:srcRect l="36889" t="44172" r="23473" b="32568"/>
          <a:stretch/>
        </p:blipFill>
        <p:spPr>
          <a:xfrm>
            <a:off x="3239869" y="6155731"/>
            <a:ext cx="3266693" cy="1078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00196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</TotalTime>
  <Words>239</Words>
  <Application>Microsoft Office PowerPoint</Application>
  <PresentationFormat>A4 (210 x 297 mm)</PresentationFormat>
  <Paragraphs>26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pauinsan@alumni.uv.es</dc:creator>
  <cp:lastModifiedBy>Raquel Langarita Tejero</cp:lastModifiedBy>
  <cp:revision>21</cp:revision>
  <dcterms:created xsi:type="dcterms:W3CDTF">2020-10-20T10:11:47Z</dcterms:created>
  <dcterms:modified xsi:type="dcterms:W3CDTF">2020-11-16T11:19:06Z</dcterms:modified>
</cp:coreProperties>
</file>