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56" r:id="rId2"/>
  </p:sldIdLst>
  <p:sldSz cx="6858000" cy="9906000" type="A4"/>
  <p:notesSz cx="9144000" cy="6858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E25E649-3F16-4E02-A733-19D2CDBF48F0}" styleName="Estilo medio 3 - Énfasi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Estilo me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284" autoAdjust="0"/>
    <p:restoredTop sz="96727" autoAdjust="0"/>
  </p:normalViewPr>
  <p:slideViewPr>
    <p:cSldViewPr snapToGrid="0" snapToObjects="1">
      <p:cViewPr>
        <p:scale>
          <a:sx n="190" d="100"/>
          <a:sy n="190" d="100"/>
        </p:scale>
        <p:origin x="326" y="11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NI\AppData\Local\Temp\30679-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80" b="1" i="0" u="none" strike="noStrike" kern="1200" spc="0" baseline="0">
              <a:solidFill>
                <a:schemeClr val="bg2">
                  <a:lumMod val="10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'tabla-30679'!$A$9</c:f>
              <c:strCache>
                <c:ptCount val="1"/>
                <c:pt idx="0">
                  <c:v>    Producto interior bruto a precios de mercado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diamond"/>
            <c:size val="5"/>
            <c:spPr>
              <a:solidFill>
                <a:schemeClr val="accent1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</a:ln>
              <a:effectLst/>
            </c:spPr>
          </c:marker>
          <c:dLbls>
            <c:dLbl>
              <c:idx val="8"/>
              <c:layout>
                <c:manualLayout>
                  <c:x val="-9.8345020769754862E-2"/>
                  <c:y val="6.991769764590623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A37-41B9-B9F4-CEDD2878165C}"/>
                </c:ext>
              </c:extLst>
            </c:dLbl>
            <c:dLbl>
              <c:idx val="9"/>
              <c:layout>
                <c:manualLayout>
                  <c:x val="-9.439519412605615E-3"/>
                  <c:y val="-1.051102083782444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A37-41B9-B9F4-CEDD2878165C}"/>
                </c:ext>
              </c:extLst>
            </c:dLbl>
            <c:dLbl>
              <c:idx val="10"/>
              <c:layout>
                <c:manualLayout>
                  <c:x val="-4.6558182644209321E-2"/>
                  <c:y val="-6.00554939607787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918407286723576"/>
                      <c:h val="9.199913180695609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BA37-41B9-B9F4-CEDD2878165C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'tabla-30679'!$B$8:$L$8</c:f>
              <c:strCache>
                <c:ptCount val="11"/>
                <c:pt idx="0">
                  <c:v>2018T1</c:v>
                </c:pt>
                <c:pt idx="1">
                  <c:v>2018T2</c:v>
                </c:pt>
                <c:pt idx="2">
                  <c:v>2018T3</c:v>
                </c:pt>
                <c:pt idx="3">
                  <c:v>2018T4</c:v>
                </c:pt>
                <c:pt idx="4">
                  <c:v>2019T1</c:v>
                </c:pt>
                <c:pt idx="5">
                  <c:v>2019T2</c:v>
                </c:pt>
                <c:pt idx="6">
                  <c:v>2019T3</c:v>
                </c:pt>
                <c:pt idx="7">
                  <c:v>2019T4</c:v>
                </c:pt>
                <c:pt idx="8">
                  <c:v>2020T1</c:v>
                </c:pt>
                <c:pt idx="9">
                  <c:v>2020T2</c:v>
                </c:pt>
                <c:pt idx="10">
                  <c:v>2020T3</c:v>
                </c:pt>
              </c:strCache>
            </c:strRef>
          </c:cat>
          <c:val>
            <c:numRef>
              <c:f>'tabla-30679'!$B$9:$L$9</c:f>
              <c:numCache>
                <c:formatCode>#,##0.0000</c:formatCode>
                <c:ptCount val="11"/>
                <c:pt idx="0">
                  <c:v>0.54959999999999998</c:v>
                </c:pt>
                <c:pt idx="1">
                  <c:v>0.52029999999999998</c:v>
                </c:pt>
                <c:pt idx="2">
                  <c:v>0.61050000000000004</c:v>
                </c:pt>
                <c:pt idx="3">
                  <c:v>0.55420000000000003</c:v>
                </c:pt>
                <c:pt idx="4">
                  <c:v>0.52210000000000001</c:v>
                </c:pt>
                <c:pt idx="5">
                  <c:v>0.37809999999999999</c:v>
                </c:pt>
                <c:pt idx="6">
                  <c:v>0.3538</c:v>
                </c:pt>
                <c:pt idx="7">
                  <c:v>0.4148</c:v>
                </c:pt>
                <c:pt idx="8">
                  <c:v>-5.2495000000000003</c:v>
                </c:pt>
                <c:pt idx="9">
                  <c:v>-17.792100000000001</c:v>
                </c:pt>
                <c:pt idx="10">
                  <c:v>16.6983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A37-41B9-B9F4-CEDD287816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23549944"/>
        <c:axId val="523550904"/>
      </c:lineChart>
      <c:catAx>
        <c:axId val="52354994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Variación Trimestral</a:t>
                </a:r>
              </a:p>
            </c:rich>
          </c:tx>
          <c:layout>
            <c:manualLayout>
              <c:xMode val="edge"/>
              <c:yMode val="edge"/>
              <c:x val="0.34415664520145034"/>
              <c:y val="0.8362106893335444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ES"/>
            </a:p>
          </c:txPr>
        </c:title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523550904"/>
        <c:crosses val="autoZero"/>
        <c:auto val="1"/>
        <c:lblAlgn val="ctr"/>
        <c:lblOffset val="78"/>
        <c:tickMarkSkip val="1"/>
        <c:noMultiLvlLbl val="0"/>
      </c:catAx>
      <c:valAx>
        <c:axId val="523550904"/>
        <c:scaling>
          <c:orientation val="minMax"/>
        </c:scaling>
        <c:delete val="1"/>
        <c:axPos val="l"/>
        <c:numFmt formatCode="#,##0" sourceLinked="0"/>
        <c:majorTickMark val="out"/>
        <c:minorTickMark val="none"/>
        <c:tickLblPos val="nextTo"/>
        <c:crossAx val="523549944"/>
        <c:crosses val="autoZero"/>
        <c:crossBetween val="midCat"/>
        <c:maj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900"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4F8E23-5B93-4FB1-A42A-3733D7B89025}" type="datetimeFigureOut">
              <a:rPr lang="es-ES" smtClean="0"/>
              <a:t>10/11/2020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770313" y="857250"/>
            <a:ext cx="160337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C795D8-1B14-47C4-AA8E-EB0BD9E0AD7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7327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C795D8-1B14-47C4-AA8E-EB0BD9E0AD7D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1897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10/11/2020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73431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10/11/2020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17539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10/11/2020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81302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10/11/2020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2868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10/11/2020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10658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10/11/2020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28394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10/11/2020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01934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10/11/2020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97931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10/11/2020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31356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10/11/2020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18735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10/11/2020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00002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E2A95-667A-0741-8BF5-6CAC44F5EFBC}" type="datetimeFigureOut">
              <a:rPr lang="es-ES_tradnl" smtClean="0"/>
              <a:t>10/11/2020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0802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chart" Target="../charts/char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0501F2D3-3BE7-B247-98B8-E323BC917BDC}"/>
              </a:ext>
            </a:extLst>
          </p:cNvPr>
          <p:cNvSpPr txBox="1"/>
          <p:nvPr/>
        </p:nvSpPr>
        <p:spPr>
          <a:xfrm>
            <a:off x="364040" y="214427"/>
            <a:ext cx="30208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b="1" dirty="0"/>
              <a:t>¿Qué efectos podría tener una desaceleración económica sobre el consumo de energía?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80BAF43-FA28-4D42-8C80-AFAD757130F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371" y="230641"/>
            <a:ext cx="3408190" cy="119575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D9778DD-7EF1-0045-9488-FEC7072A1A1F}"/>
              </a:ext>
            </a:extLst>
          </p:cNvPr>
          <p:cNvSpPr txBox="1"/>
          <p:nvPr/>
        </p:nvSpPr>
        <p:spPr>
          <a:xfrm>
            <a:off x="179439" y="1414756"/>
            <a:ext cx="31109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200" dirty="0"/>
              <a:t> González Jara, Daniel </a:t>
            </a:r>
          </a:p>
          <a:p>
            <a:r>
              <a:rPr lang="es-ES_tradnl" sz="1200" dirty="0"/>
              <a:t>Universidad de Sevilla – dangonjar@gmail.com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E708200F-6380-9D41-9AA4-7DC1D050EAE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397218"/>
            <a:ext cx="6842334" cy="508782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Cuadro de texto 35">
            <a:extLst>
              <a:ext uri="{FF2B5EF4-FFF2-40B4-BE49-F238E27FC236}">
                <a16:creationId xmlns:a16="http://schemas.microsoft.com/office/drawing/2014/main" id="{74887667-13A0-9B46-B061-4EEB7A41DE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754" y="2289633"/>
            <a:ext cx="2253410" cy="2356055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just">
              <a:spcBef>
                <a:spcPts val="875"/>
              </a:spcBef>
              <a:spcAft>
                <a:spcPts val="0"/>
              </a:spcAft>
            </a:pPr>
            <a:r>
              <a:rPr lang="es-ES" sz="1200" dirty="0">
                <a:latin typeface="Arial" panose="020B0604020202020204" pitchFamily="34" charset="0"/>
                <a:ea typeface="Arial" panose="020B0604020202020204" pitchFamily="34" charset="0"/>
              </a:rPr>
              <a:t>Estudio de la relación entre la renta y el consumo de energía eléctrica, desde una perspectiva sectorial. </a:t>
            </a:r>
          </a:p>
          <a:p>
            <a:pPr marR="3810" algn="just">
              <a:spcBef>
                <a:spcPts val="875"/>
              </a:spcBef>
              <a:spcAft>
                <a:spcPts val="0"/>
              </a:spcAft>
            </a:pPr>
            <a:r>
              <a:rPr 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Arrojar luz sobre el efecto de la parada económica ,motivada por el covid-19, sobre el</a:t>
            </a:r>
            <a:r>
              <a:rPr lang="es-ES" sz="1200" dirty="0"/>
              <a:t> del consumo de energía.</a:t>
            </a:r>
            <a:endParaRPr lang="es-E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R="3810" algn="ctr">
              <a:spcBef>
                <a:spcPts val="875"/>
              </a:spcBef>
              <a:spcAft>
                <a:spcPts val="0"/>
              </a:spcAft>
            </a:pPr>
            <a:endParaRPr lang="ca-E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C3E74BFF-2FAA-244E-B27C-7964D66DC949}"/>
              </a:ext>
            </a:extLst>
          </p:cNvPr>
          <p:cNvSpPr/>
          <p:nvPr/>
        </p:nvSpPr>
        <p:spPr>
          <a:xfrm>
            <a:off x="189754" y="1957388"/>
            <a:ext cx="2253410" cy="275804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OBJETIVOS / OBJECTIVES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A060FCC1-C598-E846-9235-A9278356C3D0}"/>
              </a:ext>
            </a:extLst>
          </p:cNvPr>
          <p:cNvSpPr/>
          <p:nvPr/>
        </p:nvSpPr>
        <p:spPr>
          <a:xfrm>
            <a:off x="2756593" y="1957388"/>
            <a:ext cx="3957505" cy="275804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METODOLOGÍA / METHODOLOGY</a:t>
            </a:r>
          </a:p>
        </p:txBody>
      </p:sp>
      <p:sp>
        <p:nvSpPr>
          <p:cNvPr id="30" name="Cuadro de texto 35">
            <a:extLst>
              <a:ext uri="{FF2B5EF4-FFF2-40B4-BE49-F238E27FC236}">
                <a16:creationId xmlns:a16="http://schemas.microsoft.com/office/drawing/2014/main" id="{D555C621-ADC9-9647-9D4F-7E356FCF93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6593" y="2356335"/>
            <a:ext cx="3957505" cy="2289353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just">
              <a:spcBef>
                <a:spcPts val="875"/>
              </a:spcBef>
              <a:spcAft>
                <a:spcPts val="0"/>
              </a:spcAft>
            </a:pPr>
            <a:r>
              <a:rPr lang="es-ES" sz="1100" dirty="0"/>
              <a:t>En este trabajo se estima, mediante datos de panel, una función de consumo de energía eléctrica que depende del VAB, de factores productivos como la capitalización y el uso de capital humano y de las temperaturas. </a:t>
            </a:r>
          </a:p>
          <a:p>
            <a:pPr marR="3810" algn="just">
              <a:spcBef>
                <a:spcPts val="875"/>
              </a:spcBef>
              <a:spcAft>
                <a:spcPts val="0"/>
              </a:spcAft>
            </a:pPr>
            <a:r>
              <a:rPr lang="es-ES" sz="1100" dirty="0"/>
              <a:t>Las funciones son estimadas para el conjunto del consumo eléctrico productivo y para los sectores de agricultura, industria construcción, servicios y administración pública. </a:t>
            </a:r>
          </a:p>
          <a:p>
            <a:pPr marR="3810" algn="just">
              <a:spcBef>
                <a:spcPts val="875"/>
              </a:spcBef>
              <a:spcAft>
                <a:spcPts val="0"/>
              </a:spcAft>
            </a:pPr>
            <a:r>
              <a:rPr lang="es-ES" sz="1100" dirty="0"/>
              <a:t>El panel de datos se refiere a las 17 Comunidades Autónomas de España para el periodo de 2000 a 2013.</a:t>
            </a:r>
          </a:p>
          <a:p>
            <a:pPr marR="3810" algn="just">
              <a:spcBef>
                <a:spcPts val="875"/>
              </a:spcBef>
              <a:spcAft>
                <a:spcPts val="0"/>
              </a:spcAft>
            </a:pPr>
            <a:r>
              <a:rPr lang="es-ES" sz="1100" dirty="0">
                <a:latin typeface="Arial" panose="020B0604020202020204" pitchFamily="34" charset="0"/>
                <a:ea typeface="Arial" panose="020B0604020202020204" pitchFamily="34" charset="0"/>
              </a:rPr>
              <a:t>Modelo</a:t>
            </a: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3AAA749A-D7D8-334A-91D4-36BD496391B7}"/>
              </a:ext>
            </a:extLst>
          </p:cNvPr>
          <p:cNvSpPr/>
          <p:nvPr/>
        </p:nvSpPr>
        <p:spPr>
          <a:xfrm>
            <a:off x="127870" y="4731068"/>
            <a:ext cx="3347898" cy="345924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GRÁFICOS Y TABLAS / GRAPHS AND TEXT</a:t>
            </a:r>
          </a:p>
        </p:txBody>
      </p:sp>
      <p:sp>
        <p:nvSpPr>
          <p:cNvPr id="32" name="Cuadro de texto 35">
            <a:extLst>
              <a:ext uri="{FF2B5EF4-FFF2-40B4-BE49-F238E27FC236}">
                <a16:creationId xmlns:a16="http://schemas.microsoft.com/office/drawing/2014/main" id="{C43E94C0-F5B0-A643-8C38-C15036E74B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869" y="5183352"/>
            <a:ext cx="3301131" cy="2717385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ctr">
              <a:spcBef>
                <a:spcPts val="875"/>
              </a:spcBef>
              <a:spcAft>
                <a:spcPts val="0"/>
              </a:spcAft>
            </a:pPr>
            <a:r>
              <a:rPr lang="ca-ES" sz="1200" b="1" dirty="0">
                <a:latin typeface="Arial" panose="020B0604020202020204" pitchFamily="34" charset="0"/>
                <a:ea typeface="Arial" panose="020B0604020202020204" pitchFamily="34" charset="0"/>
              </a:rPr>
              <a:t>Fuerte desaceleración del PIB durante la pandemia provocada por el COVID-19</a:t>
            </a:r>
          </a:p>
          <a:p>
            <a:pPr marR="3810" algn="ctr">
              <a:spcBef>
                <a:spcPts val="875"/>
              </a:spcBef>
              <a:spcAft>
                <a:spcPts val="0"/>
              </a:spcAft>
            </a:pPr>
            <a:endParaRPr lang="ca-ES" sz="12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R="3810" algn="ctr">
              <a:spcBef>
                <a:spcPts val="875"/>
              </a:spcBef>
              <a:spcAft>
                <a:spcPts val="0"/>
              </a:spcAft>
            </a:pPr>
            <a:endParaRPr lang="ca-ES" sz="12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R="3810" algn="ctr">
              <a:spcBef>
                <a:spcPts val="875"/>
              </a:spcBef>
              <a:spcAft>
                <a:spcPts val="0"/>
              </a:spcAft>
            </a:pPr>
            <a:endParaRPr lang="ca-ES" sz="12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R="3810" algn="ctr">
              <a:spcBef>
                <a:spcPts val="875"/>
              </a:spcBef>
              <a:spcAft>
                <a:spcPts val="0"/>
              </a:spcAft>
            </a:pPr>
            <a:endParaRPr lang="ca-ES" sz="12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R="3810" algn="ctr">
              <a:spcBef>
                <a:spcPts val="875"/>
              </a:spcBef>
              <a:spcAft>
                <a:spcPts val="0"/>
              </a:spcAft>
            </a:pPr>
            <a:endParaRPr lang="ca-ES" sz="12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R="3810" algn="ctr">
              <a:spcBef>
                <a:spcPts val="875"/>
              </a:spcBef>
              <a:spcAft>
                <a:spcPts val="0"/>
              </a:spcAft>
            </a:pPr>
            <a:endParaRPr lang="ca-ES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R="3810" algn="ctr">
              <a:spcBef>
                <a:spcPts val="875"/>
              </a:spcBef>
              <a:spcAft>
                <a:spcPts val="0"/>
              </a:spcAft>
            </a:pPr>
            <a:r>
              <a:rPr lang="ca-ES" sz="700" dirty="0">
                <a:latin typeface="Arial" panose="020B0604020202020204" pitchFamily="34" charset="0"/>
                <a:ea typeface="Arial" panose="020B0604020202020204" pitchFamily="34" charset="0"/>
              </a:rPr>
              <a:t>Fuente: Instituto Nacional de Estadística</a:t>
            </a:r>
          </a:p>
          <a:p>
            <a:pPr marR="3810" algn="ctr">
              <a:spcBef>
                <a:spcPts val="875"/>
              </a:spcBef>
              <a:spcAft>
                <a:spcPts val="0"/>
              </a:spcAft>
            </a:pPr>
            <a:endParaRPr lang="ca-E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R="3810" algn="ctr">
              <a:spcBef>
                <a:spcPts val="875"/>
              </a:spcBef>
              <a:spcAft>
                <a:spcPts val="0"/>
              </a:spcAft>
            </a:pPr>
            <a:endParaRPr lang="ca-ES" sz="12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R="3810" algn="ctr">
              <a:spcBef>
                <a:spcPts val="875"/>
              </a:spcBef>
              <a:spcAft>
                <a:spcPts val="0"/>
              </a:spcAft>
            </a:pPr>
            <a:endParaRPr lang="ca-E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R="3810" algn="ctr">
              <a:spcBef>
                <a:spcPts val="875"/>
              </a:spcBef>
              <a:spcAft>
                <a:spcPts val="0"/>
              </a:spcAft>
            </a:pPr>
            <a:endParaRPr lang="ca-ES" sz="12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R="3810" algn="ctr">
              <a:spcBef>
                <a:spcPts val="875"/>
              </a:spcBef>
              <a:spcAft>
                <a:spcPts val="0"/>
              </a:spcAft>
            </a:pPr>
            <a:endParaRPr lang="ca-E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5A6573C0-7AE4-5044-A0F0-75141C751CEF}"/>
              </a:ext>
            </a:extLst>
          </p:cNvPr>
          <p:cNvSpPr/>
          <p:nvPr/>
        </p:nvSpPr>
        <p:spPr>
          <a:xfrm>
            <a:off x="3669632" y="4739113"/>
            <a:ext cx="3044466" cy="345924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 / RESULTS</a:t>
            </a:r>
          </a:p>
        </p:txBody>
      </p:sp>
      <p:sp>
        <p:nvSpPr>
          <p:cNvPr id="34" name="Cuadro de texto 35">
            <a:extLst>
              <a:ext uri="{FF2B5EF4-FFF2-40B4-BE49-F238E27FC236}">
                <a16:creationId xmlns:a16="http://schemas.microsoft.com/office/drawing/2014/main" id="{FC7BE44C-CEDF-0142-85DA-0D001D0932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7832" y="5132266"/>
            <a:ext cx="3206266" cy="3062948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ctr">
              <a:spcBef>
                <a:spcPts val="875"/>
              </a:spcBef>
              <a:spcAft>
                <a:spcPts val="0"/>
              </a:spcAft>
            </a:pPr>
            <a:r>
              <a:rPr lang="ca-E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Resultados de modelo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EC0834D4-C66C-7640-B5A2-7FBD18EFD9DE}"/>
              </a:ext>
            </a:extLst>
          </p:cNvPr>
          <p:cNvSpPr/>
          <p:nvPr/>
        </p:nvSpPr>
        <p:spPr>
          <a:xfrm>
            <a:off x="143902" y="8012366"/>
            <a:ext cx="3301130" cy="259426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CONCLUSIONES / CONCLUSIONS</a:t>
            </a:r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6682FDF2-B296-4644-BD29-08FBD26A8EAB}"/>
              </a:ext>
            </a:extLst>
          </p:cNvPr>
          <p:cNvSpPr/>
          <p:nvPr/>
        </p:nvSpPr>
        <p:spPr>
          <a:xfrm>
            <a:off x="3669632" y="8269973"/>
            <a:ext cx="3044465" cy="259426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REFERENCIAS / REFERENCES</a:t>
            </a:r>
          </a:p>
        </p:txBody>
      </p:sp>
      <p:sp>
        <p:nvSpPr>
          <p:cNvPr id="37" name="Cuadro de texto 35">
            <a:extLst>
              <a:ext uri="{FF2B5EF4-FFF2-40B4-BE49-F238E27FC236}">
                <a16:creationId xmlns:a16="http://schemas.microsoft.com/office/drawing/2014/main" id="{D7DF5759-FFA7-5745-A724-1F1CE74CF7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868" y="8329863"/>
            <a:ext cx="3467291" cy="1067355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ctr">
              <a:spcBef>
                <a:spcPts val="875"/>
              </a:spcBef>
              <a:spcAft>
                <a:spcPts val="0"/>
              </a:spcAft>
            </a:pPr>
            <a:r>
              <a:rPr lang="ca-ES" sz="1200" dirty="0">
                <a:latin typeface="Arial" panose="020B0604020202020204" pitchFamily="34" charset="0"/>
                <a:ea typeface="Arial" panose="020B0604020202020204" pitchFamily="34" charset="0"/>
              </a:rPr>
              <a:t>La disminución de la producción, provocada por el COVID-19, puede provocar una disminución del consumo eléctrico para el total de la economía.</a:t>
            </a:r>
          </a:p>
          <a:p>
            <a:pPr marR="3810" algn="ctr">
              <a:spcBef>
                <a:spcPts val="875"/>
              </a:spcBef>
              <a:spcAft>
                <a:spcPts val="0"/>
              </a:spcAft>
            </a:pPr>
            <a:r>
              <a:rPr lang="ca-ES" sz="1200" dirty="0">
                <a:latin typeface="Arial" panose="020B0604020202020204" pitchFamily="34" charset="0"/>
                <a:ea typeface="Arial" panose="020B0604020202020204" pitchFamily="34" charset="0"/>
              </a:rPr>
              <a:t>Diferencias sectoriales en el efecto del VAB sobre </a:t>
            </a:r>
            <a:r>
              <a:rPr lang="ca-ES" sz="1200">
                <a:latin typeface="Arial" panose="020B0604020202020204" pitchFamily="34" charset="0"/>
                <a:ea typeface="Arial" panose="020B0604020202020204" pitchFamily="34" charset="0"/>
              </a:rPr>
              <a:t>la energía.</a:t>
            </a:r>
            <a:endParaRPr lang="ca-E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8" name="Cuadro de texto 35">
            <a:extLst>
              <a:ext uri="{FF2B5EF4-FFF2-40B4-BE49-F238E27FC236}">
                <a16:creationId xmlns:a16="http://schemas.microsoft.com/office/drawing/2014/main" id="{125D3899-A065-B540-9BC4-B53D9E759E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0471" y="8590421"/>
            <a:ext cx="2991069" cy="693220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ctr">
              <a:spcBef>
                <a:spcPts val="875"/>
              </a:spcBef>
              <a:spcAft>
                <a:spcPts val="0"/>
              </a:spcAft>
            </a:pPr>
            <a:r>
              <a:rPr lang="es-ES" sz="1200" dirty="0" err="1"/>
              <a:t>Dinda</a:t>
            </a:r>
            <a:r>
              <a:rPr lang="es-ES" sz="1200" dirty="0"/>
              <a:t>, S. (2004). </a:t>
            </a:r>
            <a:r>
              <a:rPr lang="es-ES" sz="1200" dirty="0" err="1"/>
              <a:t>Environmental</a:t>
            </a:r>
            <a:r>
              <a:rPr lang="es-ES" sz="1200" dirty="0"/>
              <a:t> Kuznets curve </a:t>
            </a:r>
            <a:r>
              <a:rPr lang="es-ES" sz="1200" dirty="0" err="1"/>
              <a:t>hypothesis</a:t>
            </a:r>
            <a:r>
              <a:rPr lang="es-ES" sz="1200" dirty="0"/>
              <a:t>: a </a:t>
            </a:r>
            <a:r>
              <a:rPr lang="es-ES" sz="1200" dirty="0" err="1"/>
              <a:t>survey</a:t>
            </a:r>
            <a:r>
              <a:rPr lang="es-ES" sz="1200" dirty="0"/>
              <a:t>. </a:t>
            </a:r>
            <a:r>
              <a:rPr lang="es-ES" sz="1200" dirty="0" err="1"/>
              <a:t>Ecological</a:t>
            </a:r>
            <a:r>
              <a:rPr lang="es-ES" sz="1200" dirty="0"/>
              <a:t> </a:t>
            </a:r>
            <a:r>
              <a:rPr lang="es-ES" sz="1200" dirty="0" err="1"/>
              <a:t>Economics</a:t>
            </a:r>
            <a:r>
              <a:rPr lang="es-ES" sz="1200" dirty="0"/>
              <a:t>, 49(4), 431−455.</a:t>
            </a:r>
            <a:endParaRPr lang="ca-E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graphicFrame>
        <p:nvGraphicFramePr>
          <p:cNvPr id="21" name="Gráfico 20">
            <a:extLst>
              <a:ext uri="{FF2B5EF4-FFF2-40B4-BE49-F238E27FC236}">
                <a16:creationId xmlns:a16="http://schemas.microsoft.com/office/drawing/2014/main" id="{7A2219CA-1E48-4A65-8E56-8FCF2C3028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6019159"/>
              </p:ext>
            </p:extLst>
          </p:nvPr>
        </p:nvGraphicFramePr>
        <p:xfrm>
          <a:off x="143902" y="5653822"/>
          <a:ext cx="3347897" cy="1704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9" name="Imagen 8">
            <a:extLst>
              <a:ext uri="{FF2B5EF4-FFF2-40B4-BE49-F238E27FC236}">
                <a16:creationId xmlns:a16="http://schemas.microsoft.com/office/drawing/2014/main" id="{8BFD80BF-2357-419B-A772-56CEA8B4EB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0370" y="4125612"/>
            <a:ext cx="2975322" cy="457259"/>
          </a:xfrm>
          <a:prstGeom prst="rect">
            <a:avLst/>
          </a:prstGeom>
        </p:spPr>
      </p:pic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738D8612-77A5-4A3E-A20E-97231C08FF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4932444"/>
              </p:ext>
            </p:extLst>
          </p:nvPr>
        </p:nvGraphicFramePr>
        <p:xfrm>
          <a:off x="3612025" y="5510435"/>
          <a:ext cx="2815904" cy="735125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616755">
                  <a:extLst>
                    <a:ext uri="{9D8B030D-6E8A-4147-A177-3AD203B41FA5}">
                      <a16:colId xmlns:a16="http://schemas.microsoft.com/office/drawing/2014/main" val="4126579082"/>
                    </a:ext>
                  </a:extLst>
                </a:gridCol>
                <a:gridCol w="522919">
                  <a:extLst>
                    <a:ext uri="{9D8B030D-6E8A-4147-A177-3AD203B41FA5}">
                      <a16:colId xmlns:a16="http://schemas.microsoft.com/office/drawing/2014/main" val="1532012706"/>
                    </a:ext>
                  </a:extLst>
                </a:gridCol>
                <a:gridCol w="539415">
                  <a:extLst>
                    <a:ext uri="{9D8B030D-6E8A-4147-A177-3AD203B41FA5}">
                      <a16:colId xmlns:a16="http://schemas.microsoft.com/office/drawing/2014/main" val="2741961872"/>
                    </a:ext>
                  </a:extLst>
                </a:gridCol>
                <a:gridCol w="462566">
                  <a:extLst>
                    <a:ext uri="{9D8B030D-6E8A-4147-A177-3AD203B41FA5}">
                      <a16:colId xmlns:a16="http://schemas.microsoft.com/office/drawing/2014/main" val="1865864136"/>
                    </a:ext>
                  </a:extLst>
                </a:gridCol>
                <a:gridCol w="674249">
                  <a:extLst>
                    <a:ext uri="{9D8B030D-6E8A-4147-A177-3AD203B41FA5}">
                      <a16:colId xmlns:a16="http://schemas.microsoft.com/office/drawing/2014/main" val="494607228"/>
                    </a:ext>
                  </a:extLst>
                </a:gridCol>
              </a:tblGrid>
              <a:tr h="62961">
                <a:tc>
                  <a:txBody>
                    <a:bodyPr/>
                    <a:lstStyle/>
                    <a:p>
                      <a:pPr algn="ctr" fontAlgn="b"/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u="none" strike="noStrike" dirty="0">
                          <a:effectLst/>
                        </a:rPr>
                        <a:t>Y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u="none" strike="noStrike" dirty="0">
                          <a:effectLst/>
                        </a:rPr>
                        <a:t>Y</a:t>
                      </a:r>
                      <a:r>
                        <a:rPr lang="es-ES" sz="800" u="none" strike="noStrike" baseline="30000" dirty="0">
                          <a:effectLst/>
                        </a:rPr>
                        <a:t>2</a:t>
                      </a:r>
                      <a:endParaRPr lang="es-ES" sz="800" b="0" i="0" u="none" strike="noStrike" baseline="30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u="none" strike="noStrike" dirty="0">
                          <a:effectLst/>
                        </a:rPr>
                        <a:t>Y</a:t>
                      </a:r>
                      <a:r>
                        <a:rPr lang="es-ES" sz="800" u="none" strike="noStrike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u="none" strike="noStrike" dirty="0">
                          <a:effectLst/>
                        </a:rPr>
                        <a:t>Relación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93250353"/>
                  </a:ext>
                </a:extLst>
              </a:tr>
              <a:tr h="129335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Total economía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1.364918***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-3.032187</a:t>
                      </a:r>
                      <a:r>
                        <a:rPr lang="es-ES" sz="600" u="none" strike="noStrike" dirty="0">
                          <a:effectLst/>
                        </a:rPr>
                        <a:t>***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11.51982</a:t>
                      </a:r>
                      <a:r>
                        <a:rPr lang="es-ES" sz="500" u="none" strike="noStrike" dirty="0">
                          <a:effectLst/>
                        </a:rPr>
                        <a:t>***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N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1929419"/>
                  </a:ext>
                </a:extLst>
              </a:tr>
              <a:tr h="72390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Agricultura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1.008337</a:t>
                      </a:r>
                      <a:r>
                        <a:rPr lang="es-ES" sz="500" u="none" strike="noStrike" dirty="0">
                          <a:effectLst/>
                        </a:rPr>
                        <a:t>***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0.7800691</a:t>
                      </a:r>
                      <a:r>
                        <a:rPr lang="es-ES" sz="500" u="none" strike="noStrike" dirty="0">
                          <a:effectLst/>
                        </a:rPr>
                        <a:t>***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--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Creciente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13921079"/>
                  </a:ext>
                </a:extLst>
              </a:tr>
              <a:tr h="83820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Industria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 dirty="0">
                          <a:effectLst/>
                        </a:rPr>
                        <a:t>1.472204</a:t>
                      </a:r>
                      <a:r>
                        <a:rPr lang="es-ES" sz="500" u="none" strike="noStrike" dirty="0">
                          <a:effectLst/>
                        </a:rPr>
                        <a:t>***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 dirty="0">
                          <a:effectLst/>
                        </a:rPr>
                        <a:t>-0.8036547</a:t>
                      </a:r>
                      <a:r>
                        <a:rPr lang="es-ES" sz="500" u="none" strike="noStrike" dirty="0">
                          <a:effectLst/>
                        </a:rPr>
                        <a:t>)**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--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U invertida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295854248"/>
                  </a:ext>
                </a:extLst>
              </a:tr>
              <a:tr h="102870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Sector Público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1.707358</a:t>
                      </a:r>
                      <a:r>
                        <a:rPr lang="es-ES" sz="500" u="none" strike="noStrike" dirty="0">
                          <a:effectLst/>
                        </a:rPr>
                        <a:t>***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4.656018**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-0.191034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Creciente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205671710"/>
                  </a:ext>
                </a:extLst>
              </a:tr>
              <a:tr h="133350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Servicios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 dirty="0">
                          <a:effectLst/>
                        </a:rPr>
                        <a:t>1.547057</a:t>
                      </a:r>
                      <a:r>
                        <a:rPr lang="es-ES" sz="600" u="none" strike="noStrike" dirty="0">
                          <a:effectLst/>
                        </a:rPr>
                        <a:t>***</a:t>
                      </a:r>
                      <a:endParaRPr lang="es-ES" sz="700" b="0" i="0" u="none" strike="noStrike" dirty="0">
                        <a:solidFill>
                          <a:srgbClr val="0D0D0D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 dirty="0">
                          <a:effectLst/>
                        </a:rPr>
                        <a:t>0.342441</a:t>
                      </a:r>
                      <a:endParaRPr lang="es-ES" sz="700" b="0" i="0" u="none" strike="noStrike" dirty="0">
                        <a:solidFill>
                          <a:srgbClr val="0D0D0D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 dirty="0">
                          <a:effectLst/>
                        </a:rPr>
                        <a:t>2,92408</a:t>
                      </a:r>
                      <a:endParaRPr lang="es-ES" sz="700" b="0" i="0" u="none" strike="noStrike" dirty="0">
                        <a:solidFill>
                          <a:srgbClr val="0D0D0D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</a:rPr>
                        <a:t>Lineal 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678095235"/>
                  </a:ext>
                </a:extLst>
              </a:tr>
            </a:tbl>
          </a:graphicData>
        </a:graphic>
      </p:graphicFrame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93A7FFD6-BF78-406D-A516-9C48B3B752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3206808"/>
              </p:ext>
            </p:extLst>
          </p:nvPr>
        </p:nvGraphicFramePr>
        <p:xfrm>
          <a:off x="3618561" y="6458879"/>
          <a:ext cx="1839462" cy="685800"/>
        </p:xfrm>
        <a:graphic>
          <a:graphicData uri="http://schemas.openxmlformats.org/drawingml/2006/table">
            <a:tbl>
              <a:tblPr/>
              <a:tblGrid>
                <a:gridCol w="613154">
                  <a:extLst>
                    <a:ext uri="{9D8B030D-6E8A-4147-A177-3AD203B41FA5}">
                      <a16:colId xmlns:a16="http://schemas.microsoft.com/office/drawing/2014/main" val="3177775342"/>
                    </a:ext>
                  </a:extLst>
                </a:gridCol>
                <a:gridCol w="613154">
                  <a:extLst>
                    <a:ext uri="{9D8B030D-6E8A-4147-A177-3AD203B41FA5}">
                      <a16:colId xmlns:a16="http://schemas.microsoft.com/office/drawing/2014/main" val="4035703429"/>
                    </a:ext>
                  </a:extLst>
                </a:gridCol>
                <a:gridCol w="613154">
                  <a:extLst>
                    <a:ext uri="{9D8B030D-6E8A-4147-A177-3AD203B41FA5}">
                      <a16:colId xmlns:a16="http://schemas.microsoft.com/office/drawing/2014/main" val="217964259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02554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economía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0.5792014***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-0.1095547**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72820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Agricultura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0.9209294***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-0.0831388***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68533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Industria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0.4001458)**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0.0168248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67427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Sector Público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1.134676***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0.2046159***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52760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Servicios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0.0163765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-0.0927175***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8418471"/>
                  </a:ext>
                </a:extLst>
              </a:tr>
            </a:tbl>
          </a:graphicData>
        </a:graphic>
      </p:graphicFrame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2E653F8B-07A9-4CFD-B461-93CB56FF64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7303690"/>
              </p:ext>
            </p:extLst>
          </p:nvPr>
        </p:nvGraphicFramePr>
        <p:xfrm>
          <a:off x="3618561" y="7357998"/>
          <a:ext cx="3060000" cy="758797"/>
        </p:xfrm>
        <a:graphic>
          <a:graphicData uri="http://schemas.openxmlformats.org/drawingml/2006/table">
            <a:tbl>
              <a:tblPr/>
              <a:tblGrid>
                <a:gridCol w="612000">
                  <a:extLst>
                    <a:ext uri="{9D8B030D-6E8A-4147-A177-3AD203B41FA5}">
                      <a16:colId xmlns:a16="http://schemas.microsoft.com/office/drawing/2014/main" val="3577685334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153853096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3049173120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130078895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1311551324"/>
                    </a:ext>
                  </a:extLst>
                </a:gridCol>
              </a:tblGrid>
              <a:tr h="149752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HDD</a:t>
                      </a:r>
                      <a:r>
                        <a:rPr lang="es-ES" sz="800" b="0" i="0" u="none" strike="noStrike" kern="1200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  <a:endParaRPr lang="es-ES" sz="800" u="none" strike="noStrike" kern="1200" baseline="300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HDD</a:t>
                      </a:r>
                      <a:r>
                        <a:rPr lang="es-ES" sz="800" b="0" i="0" u="none" strike="noStrike" kern="1200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  <a:r>
                        <a:rPr lang="es-ES" sz="800" b="0" i="0" u="none" strike="noStrike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CDD</a:t>
                      </a:r>
                      <a:r>
                        <a:rPr lang="es-ES" sz="700" b="0" i="0" u="none" strike="noStrike" kern="1200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CDD</a:t>
                      </a:r>
                      <a:r>
                        <a:rPr lang="es-ES" sz="700" b="0" i="0" u="none" strike="noStrike" kern="1200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  <a:r>
                        <a:rPr lang="es-ES" sz="800" b="0" i="0" u="none" strike="noStrike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9181905"/>
                  </a:ext>
                </a:extLst>
              </a:tr>
              <a:tr h="121809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 economía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-0.1280077***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-0.0183274***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0.0167977***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0.0030703***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904355"/>
                  </a:ext>
                </a:extLst>
              </a:tr>
              <a:tr h="121809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Agricultura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0.0738563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0.0156191**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-0.039797**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0.0028851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5565836"/>
                  </a:ext>
                </a:extLst>
              </a:tr>
              <a:tr h="121809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Industria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0.0622229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0.0040665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0.0040907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0.0016061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6451895"/>
                  </a:ext>
                </a:extLst>
              </a:tr>
              <a:tr h="121809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Sector Público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-0.1210028***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-0.0177166***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0.0550111***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0.0198423***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7465388"/>
                  </a:ext>
                </a:extLst>
              </a:tr>
              <a:tr h="121809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Servicios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-0.3547563***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-0.0465858***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0.0201727***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0.0002651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7311852"/>
                  </a:ext>
                </a:extLst>
              </a:tr>
            </a:tbl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2447EF63-92D9-4A61-97E3-AAD04E39B3E6}"/>
              </a:ext>
            </a:extLst>
          </p:cNvPr>
          <p:cNvSpPr txBox="1"/>
          <p:nvPr/>
        </p:nvSpPr>
        <p:spPr>
          <a:xfrm>
            <a:off x="3538587" y="6232704"/>
            <a:ext cx="27071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/>
              <a:t>FACTORES PRODUCTIVOS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0D6EB41B-8F56-405D-AD52-8D67869845AD}"/>
              </a:ext>
            </a:extLst>
          </p:cNvPr>
          <p:cNvSpPr txBox="1"/>
          <p:nvPr/>
        </p:nvSpPr>
        <p:spPr>
          <a:xfrm>
            <a:off x="3538587" y="7144679"/>
            <a:ext cx="27071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/>
              <a:t>VARIABLE CLIMATOLÓGICA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D7652605-6643-4FF5-9E6A-F2FAF65CF382}"/>
              </a:ext>
            </a:extLst>
          </p:cNvPr>
          <p:cNvSpPr txBox="1"/>
          <p:nvPr/>
        </p:nvSpPr>
        <p:spPr>
          <a:xfrm>
            <a:off x="3595159" y="5292833"/>
            <a:ext cx="27071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/>
              <a:t>VAB</a:t>
            </a:r>
          </a:p>
        </p:txBody>
      </p:sp>
    </p:spTree>
    <p:extLst>
      <p:ext uri="{BB962C8B-B14F-4D97-AF65-F5344CB8AC3E}">
        <p14:creationId xmlns:p14="http://schemas.microsoft.com/office/powerpoint/2010/main" val="33080019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814</TotalTime>
  <Words>407</Words>
  <Application>Microsoft Office PowerPoint</Application>
  <PresentationFormat>A4 (210 x 297 mm)</PresentationFormat>
  <Paragraphs>116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pauinsan@alumni.uv.es</dc:creator>
  <cp:lastModifiedBy>daniel gonzalez</cp:lastModifiedBy>
  <cp:revision>32</cp:revision>
  <dcterms:created xsi:type="dcterms:W3CDTF">2020-10-20T10:11:47Z</dcterms:created>
  <dcterms:modified xsi:type="dcterms:W3CDTF">2020-11-10T16:47:08Z</dcterms:modified>
</cp:coreProperties>
</file>