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Lst>
  <p:sldSz cx="6858000" cy="9906000" type="A4"/>
  <p:notesSz cx="9144000" cy="6858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65" autoAdjust="0"/>
    <p:restoredTop sz="96715"/>
  </p:normalViewPr>
  <p:slideViewPr>
    <p:cSldViewPr snapToGrid="0" snapToObjects="1">
      <p:cViewPr>
        <p:scale>
          <a:sx n="75" d="100"/>
          <a:sy n="75" d="100"/>
        </p:scale>
        <p:origin x="102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09/11/2020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4273431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09/11/2020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817539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09/11/2020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881302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09/11/2020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442868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09/11/2020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3210658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09/11/2020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328394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472381" y="3618442"/>
            <a:ext cx="2901255" cy="5322183"/>
          </a:xfrm>
        </p:spPr>
        <p:txBody>
          <a:bodyPr/>
          <a:lstStyle/>
          <a:p>
            <a:pPr lvl="0"/>
            <a:r>
              <a:rPr lang="es-ES"/>
              <a:t>Editar los estilos de texto del patrón
Segundo nivel
Tercer nivel
Cuarto nivel
Quinto nivel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6" name="Content Placeholder 5"/>
          <p:cNvSpPr>
            <a:spLocks noGrp="1"/>
          </p:cNvSpPr>
          <p:nvPr>
            <p:ph sz="quarter" idx="4"/>
          </p:nvPr>
        </p:nvSpPr>
        <p:spPr>
          <a:xfrm>
            <a:off x="3471863" y="3618442"/>
            <a:ext cx="2915543" cy="5322183"/>
          </a:xfrm>
        </p:spPr>
        <p:txBody>
          <a:bodyPr/>
          <a:lstStyle/>
          <a:p>
            <a:pPr lvl="0"/>
            <a:r>
              <a:rPr lang="es-ES"/>
              <a:t>Editar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C4AE2A95-667A-0741-8BF5-6CAC44F5EFBC}" type="datetimeFigureOut">
              <a:rPr lang="es-ES_tradnl" smtClean="0"/>
              <a:t>09/11/2020</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1501934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AE2A95-667A-0741-8BF5-6CAC44F5EFBC}" type="datetimeFigureOut">
              <a:rPr lang="es-ES_tradnl" smtClean="0"/>
              <a:t>09/11/2020</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59793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AE2A95-667A-0741-8BF5-6CAC44F5EFBC}" type="datetimeFigureOut">
              <a:rPr lang="es-ES_tradnl" smtClean="0"/>
              <a:t>09/11/2020</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931356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
Segundo nivel
Tercer nivel
Cuarto nivel
Quinto nivel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09/11/2020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118735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09/11/2020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80000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4AE2A95-667A-0741-8BF5-6CAC44F5EFBC}" type="datetimeFigureOut">
              <a:rPr lang="es-ES_tradnl" smtClean="0"/>
              <a:t>09/11/2020</a:t>
            </a:fld>
            <a:endParaRPr lang="es-ES_tradnl"/>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30408027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mailto:cristiandelgadobe@santotomas.cl" TargetMode="External"/><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501F2D3-3BE7-B247-98B8-E323BC917BDC}"/>
              </a:ext>
            </a:extLst>
          </p:cNvPr>
          <p:cNvSpPr txBox="1"/>
          <p:nvPr/>
        </p:nvSpPr>
        <p:spPr>
          <a:xfrm>
            <a:off x="548640" y="144339"/>
            <a:ext cx="2757269" cy="1200329"/>
          </a:xfrm>
          <a:prstGeom prst="rect">
            <a:avLst/>
          </a:prstGeom>
          <a:noFill/>
        </p:spPr>
        <p:txBody>
          <a:bodyPr wrap="square" rtlCol="0">
            <a:spAutoFit/>
          </a:bodyPr>
          <a:lstStyle/>
          <a:p>
            <a:r>
              <a:rPr lang="es-ES" b="1" dirty="0"/>
              <a:t>Resiliencia Económica en las Regiones de Chile: El Rol de la Competitividad Regional</a:t>
            </a:r>
            <a:endParaRPr lang="es-ES_tradnl" b="1" dirty="0"/>
          </a:p>
        </p:txBody>
      </p:sp>
      <p:pic>
        <p:nvPicPr>
          <p:cNvPr id="6" name="Imagen 5">
            <a:extLst>
              <a:ext uri="{FF2B5EF4-FFF2-40B4-BE49-F238E27FC236}">
                <a16:creationId xmlns:a16="http://schemas.microsoft.com/office/drawing/2014/main" id="{F80BAF43-FA28-4D42-8C80-AFAD757130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404969" y="145902"/>
            <a:ext cx="3309129" cy="1127517"/>
          </a:xfrm>
          <a:prstGeom prst="rect">
            <a:avLst/>
          </a:prstGeom>
          <a:noFill/>
          <a:ln>
            <a:noFill/>
          </a:ln>
        </p:spPr>
      </p:pic>
      <p:sp>
        <p:nvSpPr>
          <p:cNvPr id="7" name="CuadroTexto 6">
            <a:extLst>
              <a:ext uri="{FF2B5EF4-FFF2-40B4-BE49-F238E27FC236}">
                <a16:creationId xmlns:a16="http://schemas.microsoft.com/office/drawing/2014/main" id="{3D9778DD-7EF1-0045-9488-FEC7072A1A1F}"/>
              </a:ext>
            </a:extLst>
          </p:cNvPr>
          <p:cNvSpPr txBox="1"/>
          <p:nvPr/>
        </p:nvSpPr>
        <p:spPr>
          <a:xfrm>
            <a:off x="510540" y="1269249"/>
            <a:ext cx="6271415" cy="600164"/>
          </a:xfrm>
          <a:prstGeom prst="rect">
            <a:avLst/>
          </a:prstGeom>
          <a:noFill/>
        </p:spPr>
        <p:txBody>
          <a:bodyPr wrap="square" rtlCol="0">
            <a:spAutoFit/>
          </a:bodyPr>
          <a:lstStyle/>
          <a:p>
            <a:r>
              <a:rPr lang="pt-BR" sz="1200" dirty="0"/>
              <a:t>Cristian Delgado - Andres Maroto - Miguel Atienza</a:t>
            </a:r>
          </a:p>
          <a:p>
            <a:r>
              <a:rPr lang="es-ES" sz="1100" dirty="0"/>
              <a:t>Universidad Santo Tomás, Chile - Universidad Autónoma de Madrid - Universidad Católica del Norte</a:t>
            </a:r>
          </a:p>
          <a:p>
            <a:r>
              <a:rPr lang="es-ES" sz="1000" dirty="0"/>
              <a:t> </a:t>
            </a:r>
            <a:r>
              <a:rPr lang="es-ES" sz="1000" dirty="0">
                <a:hlinkClick r:id="rId3"/>
              </a:rPr>
              <a:t>cristiandelgadobe@santotomas.cl</a:t>
            </a:r>
            <a:endParaRPr lang="es-ES" sz="1000" dirty="0"/>
          </a:p>
        </p:txBody>
      </p:sp>
      <p:pic>
        <p:nvPicPr>
          <p:cNvPr id="14" name="Imagen 13">
            <a:extLst>
              <a:ext uri="{FF2B5EF4-FFF2-40B4-BE49-F238E27FC236}">
                <a16:creationId xmlns:a16="http://schemas.microsoft.com/office/drawing/2014/main" id="{E708200F-6380-9D41-9AA4-7DC1D050EAE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666" y="9448018"/>
            <a:ext cx="6842334" cy="508782"/>
          </a:xfrm>
          <a:prstGeom prst="rect">
            <a:avLst/>
          </a:prstGeom>
          <a:noFill/>
          <a:ln>
            <a:noFill/>
          </a:ln>
        </p:spPr>
      </p:pic>
      <p:sp>
        <p:nvSpPr>
          <p:cNvPr id="27" name="Cuadro de texto 35">
            <a:extLst>
              <a:ext uri="{FF2B5EF4-FFF2-40B4-BE49-F238E27FC236}">
                <a16:creationId xmlns:a16="http://schemas.microsoft.com/office/drawing/2014/main" id="{74887667-13A0-9B46-B061-4EEB7A41DE4B}"/>
              </a:ext>
            </a:extLst>
          </p:cNvPr>
          <p:cNvSpPr txBox="1">
            <a:spLocks noChangeArrowheads="1"/>
          </p:cNvSpPr>
          <p:nvPr/>
        </p:nvSpPr>
        <p:spPr bwMode="auto">
          <a:xfrm>
            <a:off x="189753" y="3937077"/>
            <a:ext cx="2253411" cy="1078221"/>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171450" marR="3810" indent="-171450" algn="just">
              <a:spcBef>
                <a:spcPts val="875"/>
              </a:spcBef>
              <a:spcAft>
                <a:spcPts val="0"/>
              </a:spcAft>
              <a:buSzPct val="140000"/>
              <a:buBlip>
                <a:blip r:embed="rId5"/>
              </a:buBlip>
            </a:pPr>
            <a:r>
              <a:rPr lang="es-ES" sz="800" dirty="0">
                <a:latin typeface="Arial" panose="020B0604020202020204" pitchFamily="34" charset="0"/>
                <a:ea typeface="Arial" panose="020B0604020202020204" pitchFamily="34" charset="0"/>
              </a:rPr>
              <a:t>Cuantificar la respuesta de las regiones de la economía chilena a los shocks (crisis asiática y financiera), a través de medidas de resistencia y recuperación </a:t>
            </a:r>
          </a:p>
          <a:p>
            <a:pPr marL="171450" marR="3810" indent="-171450" algn="just">
              <a:spcBef>
                <a:spcPts val="875"/>
              </a:spcBef>
              <a:spcAft>
                <a:spcPts val="0"/>
              </a:spcAft>
              <a:buSzPct val="140000"/>
              <a:buBlip>
                <a:blip r:embed="rId5"/>
              </a:buBlip>
            </a:pPr>
            <a:r>
              <a:rPr lang="es-ES" sz="800" dirty="0">
                <a:latin typeface="Arial" panose="020B0604020202020204" pitchFamily="34" charset="0"/>
                <a:ea typeface="Arial" panose="020B0604020202020204" pitchFamily="34" charset="0"/>
              </a:rPr>
              <a:t>Estudiar el rol de la estructura productiva y la competitividad regional en las fases de resistencia y recuperación de las regiones de Chile </a:t>
            </a:r>
            <a:endParaRPr lang="ca-ES" sz="800" dirty="0">
              <a:effectLst/>
              <a:latin typeface="Arial" panose="020B0604020202020204" pitchFamily="34" charset="0"/>
              <a:ea typeface="Arial" panose="020B0604020202020204" pitchFamily="34" charset="0"/>
            </a:endParaRPr>
          </a:p>
        </p:txBody>
      </p:sp>
      <p:sp>
        <p:nvSpPr>
          <p:cNvPr id="28" name="Rectángulo 27">
            <a:extLst>
              <a:ext uri="{FF2B5EF4-FFF2-40B4-BE49-F238E27FC236}">
                <a16:creationId xmlns:a16="http://schemas.microsoft.com/office/drawing/2014/main" id="{C3E74BFF-2FAA-244E-B27C-7964D66DC949}"/>
              </a:ext>
            </a:extLst>
          </p:cNvPr>
          <p:cNvSpPr/>
          <p:nvPr/>
        </p:nvSpPr>
        <p:spPr>
          <a:xfrm>
            <a:off x="189754" y="3611813"/>
            <a:ext cx="2253410" cy="275804"/>
          </a:xfrm>
          <a:prstGeom prst="rect">
            <a:avLst/>
          </a:prstGeom>
          <a:solidFill>
            <a:schemeClr val="bg1">
              <a:lumMod val="8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OBJETIVOS</a:t>
            </a:r>
          </a:p>
        </p:txBody>
      </p:sp>
      <p:sp>
        <p:nvSpPr>
          <p:cNvPr id="29" name="Rectángulo 28">
            <a:extLst>
              <a:ext uri="{FF2B5EF4-FFF2-40B4-BE49-F238E27FC236}">
                <a16:creationId xmlns:a16="http://schemas.microsoft.com/office/drawing/2014/main" id="{A060FCC1-C598-E846-9235-A9278356C3D0}"/>
              </a:ext>
            </a:extLst>
          </p:cNvPr>
          <p:cNvSpPr/>
          <p:nvPr/>
        </p:nvSpPr>
        <p:spPr>
          <a:xfrm>
            <a:off x="2756593" y="1836738"/>
            <a:ext cx="3957505" cy="275804"/>
          </a:xfrm>
          <a:prstGeom prst="rect">
            <a:avLst/>
          </a:prstGeom>
          <a:solidFill>
            <a:schemeClr val="bg1">
              <a:lumMod val="8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METODOLOGÍA</a:t>
            </a:r>
          </a:p>
        </p:txBody>
      </p:sp>
      <p:sp>
        <p:nvSpPr>
          <p:cNvPr id="30" name="Cuadro de texto 35">
            <a:extLst>
              <a:ext uri="{FF2B5EF4-FFF2-40B4-BE49-F238E27FC236}">
                <a16:creationId xmlns:a16="http://schemas.microsoft.com/office/drawing/2014/main" id="{D555C621-ADC9-9647-9D4F-7E356FCF936B}"/>
              </a:ext>
            </a:extLst>
          </p:cNvPr>
          <p:cNvSpPr txBox="1">
            <a:spLocks noChangeArrowheads="1"/>
          </p:cNvSpPr>
          <p:nvPr/>
        </p:nvSpPr>
        <p:spPr bwMode="auto">
          <a:xfrm>
            <a:off x="2756593" y="2185892"/>
            <a:ext cx="3957505" cy="2651590"/>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171450" marR="3810" indent="-171450">
              <a:spcBef>
                <a:spcPts val="875"/>
              </a:spcBef>
              <a:spcAft>
                <a:spcPts val="0"/>
              </a:spcAft>
              <a:buSzPct val="140000"/>
              <a:buBlip>
                <a:blip r:embed="rId5"/>
              </a:buBlip>
            </a:pPr>
            <a:r>
              <a:rPr lang="es-ES" sz="1000" dirty="0">
                <a:latin typeface="Arial" panose="020B0604020202020204" pitchFamily="34" charset="0"/>
                <a:ea typeface="Arial" panose="020B0604020202020204" pitchFamily="34" charset="0"/>
              </a:rPr>
              <a:t>Resiliencia desde la ingeniería en el empleo. </a:t>
            </a:r>
          </a:p>
          <a:p>
            <a:pPr marL="171450" marR="3810" indent="-171450">
              <a:spcBef>
                <a:spcPts val="875"/>
              </a:spcBef>
              <a:spcAft>
                <a:spcPts val="0"/>
              </a:spcAft>
              <a:buSzPct val="140000"/>
              <a:buBlip>
                <a:blip r:embed="rId5"/>
              </a:buBlip>
            </a:pPr>
            <a:r>
              <a:rPr lang="es-ES" sz="900" dirty="0">
                <a:latin typeface="Arial" panose="020B0604020202020204" pitchFamily="34" charset="0"/>
                <a:ea typeface="Arial" panose="020B0604020202020204" pitchFamily="34" charset="0"/>
              </a:rPr>
              <a:t>Figura 1: Ejemplo de un </a:t>
            </a:r>
            <a:r>
              <a:rPr lang="es-ES" sz="900" i="1" dirty="0">
                <a:latin typeface="Arial" panose="020B0604020202020204" pitchFamily="34" charset="0"/>
                <a:ea typeface="Arial" panose="020B0604020202020204" pitchFamily="34" charset="0"/>
              </a:rPr>
              <a:t>Shock</a:t>
            </a:r>
            <a:r>
              <a:rPr lang="es-ES" sz="900" dirty="0">
                <a:latin typeface="Arial" panose="020B0604020202020204" pitchFamily="34" charset="0"/>
                <a:ea typeface="Arial" panose="020B0604020202020204" pitchFamily="34" charset="0"/>
              </a:rPr>
              <a:t> en la región de Atacama: </a:t>
            </a:r>
          </a:p>
          <a:p>
            <a:pPr marR="3810">
              <a:spcBef>
                <a:spcPts val="875"/>
              </a:spcBef>
              <a:spcAft>
                <a:spcPts val="0"/>
              </a:spcAft>
            </a:pPr>
            <a:endParaRPr lang="ca-ES" sz="1100" dirty="0">
              <a:effectLst/>
              <a:latin typeface="Arial" panose="020B0604020202020204" pitchFamily="34" charset="0"/>
              <a:ea typeface="Arial" panose="020B0604020202020204" pitchFamily="34" charset="0"/>
            </a:endParaRPr>
          </a:p>
          <a:p>
            <a:pPr marR="3810">
              <a:spcBef>
                <a:spcPts val="875"/>
              </a:spcBef>
              <a:spcAft>
                <a:spcPts val="0"/>
              </a:spcAft>
            </a:pPr>
            <a:endParaRPr lang="ca-ES" sz="1100" dirty="0">
              <a:latin typeface="Arial" panose="020B0604020202020204" pitchFamily="34" charset="0"/>
              <a:ea typeface="Arial" panose="020B0604020202020204" pitchFamily="34" charset="0"/>
            </a:endParaRPr>
          </a:p>
          <a:p>
            <a:pPr marR="3810">
              <a:spcBef>
                <a:spcPts val="875"/>
              </a:spcBef>
              <a:spcAft>
                <a:spcPts val="0"/>
              </a:spcAft>
            </a:pPr>
            <a:endParaRPr lang="ca-ES" sz="1100" dirty="0">
              <a:effectLst/>
              <a:latin typeface="Arial" panose="020B0604020202020204" pitchFamily="34" charset="0"/>
              <a:ea typeface="Arial" panose="020B0604020202020204" pitchFamily="34" charset="0"/>
            </a:endParaRPr>
          </a:p>
          <a:p>
            <a:pPr marR="3810">
              <a:spcBef>
                <a:spcPts val="875"/>
              </a:spcBef>
              <a:spcAft>
                <a:spcPts val="0"/>
              </a:spcAft>
            </a:pPr>
            <a:endParaRPr lang="ca-ES" sz="1100" dirty="0">
              <a:latin typeface="Arial" panose="020B0604020202020204" pitchFamily="34" charset="0"/>
              <a:ea typeface="Arial" panose="020B0604020202020204" pitchFamily="34" charset="0"/>
            </a:endParaRPr>
          </a:p>
          <a:p>
            <a:pPr marR="3810">
              <a:spcBef>
                <a:spcPts val="875"/>
              </a:spcBef>
            </a:pPr>
            <a:endParaRPr lang="ca-ES" sz="1100" dirty="0">
              <a:latin typeface="Arial" panose="020B0604020202020204" pitchFamily="34" charset="0"/>
              <a:ea typeface="Arial" panose="020B0604020202020204" pitchFamily="34" charset="0"/>
            </a:endParaRPr>
          </a:p>
          <a:p>
            <a:pPr marR="3810">
              <a:spcBef>
                <a:spcPts val="875"/>
              </a:spcBef>
            </a:pPr>
            <a:endParaRPr lang="ca-ES" sz="1100" dirty="0">
              <a:latin typeface="Arial" panose="020B0604020202020204" pitchFamily="34" charset="0"/>
              <a:ea typeface="Arial" panose="020B0604020202020204" pitchFamily="34" charset="0"/>
            </a:endParaRPr>
          </a:p>
          <a:p>
            <a:pPr marL="171450" marR="3810" indent="-171450">
              <a:spcBef>
                <a:spcPts val="875"/>
              </a:spcBef>
              <a:buSzPct val="140000"/>
              <a:buBlip>
                <a:blip r:embed="rId5"/>
              </a:buBlip>
            </a:pPr>
            <a:r>
              <a:rPr lang="es-ES" sz="1000" dirty="0">
                <a:latin typeface="Arial" panose="020B0604020202020204" pitchFamily="34" charset="0"/>
                <a:ea typeface="Arial" panose="020B0604020202020204" pitchFamily="34" charset="0"/>
              </a:rPr>
              <a:t>Análisis shift and share (Esteban, 2000)</a:t>
            </a:r>
            <a:endParaRPr lang="ca-ES" sz="1000" dirty="0">
              <a:effectLst/>
              <a:latin typeface="Arial" panose="020B0604020202020204" pitchFamily="34" charset="0"/>
              <a:ea typeface="Arial" panose="020B0604020202020204" pitchFamily="34" charset="0"/>
            </a:endParaRPr>
          </a:p>
        </p:txBody>
      </p:sp>
      <p:sp>
        <p:nvSpPr>
          <p:cNvPr id="31" name="Rectángulo 30">
            <a:extLst>
              <a:ext uri="{FF2B5EF4-FFF2-40B4-BE49-F238E27FC236}">
                <a16:creationId xmlns:a16="http://schemas.microsoft.com/office/drawing/2014/main" id="{3AAA749A-D7D8-334A-91D4-36BD496391B7}"/>
              </a:ext>
            </a:extLst>
          </p:cNvPr>
          <p:cNvSpPr/>
          <p:nvPr/>
        </p:nvSpPr>
        <p:spPr>
          <a:xfrm>
            <a:off x="127869" y="5126189"/>
            <a:ext cx="3429719" cy="345924"/>
          </a:xfrm>
          <a:prstGeom prst="rect">
            <a:avLst/>
          </a:prstGeom>
          <a:solidFill>
            <a:schemeClr val="bg1">
              <a:lumMod val="8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GRÁFICOS Y TABLAS</a:t>
            </a:r>
          </a:p>
        </p:txBody>
      </p:sp>
      <p:sp>
        <p:nvSpPr>
          <p:cNvPr id="32" name="Cuadro de texto 35">
            <a:extLst>
              <a:ext uri="{FF2B5EF4-FFF2-40B4-BE49-F238E27FC236}">
                <a16:creationId xmlns:a16="http://schemas.microsoft.com/office/drawing/2014/main" id="{C43E94C0-F5B0-A643-8C38-C15036E74B3F}"/>
              </a:ext>
            </a:extLst>
          </p:cNvPr>
          <p:cNvSpPr txBox="1">
            <a:spLocks noChangeArrowheads="1"/>
          </p:cNvSpPr>
          <p:nvPr/>
        </p:nvSpPr>
        <p:spPr bwMode="auto">
          <a:xfrm>
            <a:off x="127868" y="5605314"/>
            <a:ext cx="3429719" cy="2572854"/>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ctr">
              <a:spcBef>
                <a:spcPts val="875"/>
              </a:spcBef>
              <a:spcAft>
                <a:spcPts val="0"/>
              </a:spcAft>
            </a:pPr>
            <a:endParaRPr lang="ca-ES" sz="1200" dirty="0">
              <a:effectLst/>
              <a:latin typeface="Arial" panose="020B0604020202020204" pitchFamily="34" charset="0"/>
              <a:ea typeface="Arial" panose="020B0604020202020204" pitchFamily="34" charset="0"/>
            </a:endParaRPr>
          </a:p>
        </p:txBody>
      </p:sp>
      <p:sp>
        <p:nvSpPr>
          <p:cNvPr id="33" name="Rectángulo 32">
            <a:extLst>
              <a:ext uri="{FF2B5EF4-FFF2-40B4-BE49-F238E27FC236}">
                <a16:creationId xmlns:a16="http://schemas.microsoft.com/office/drawing/2014/main" id="{5A6573C0-7AE4-5044-A0F0-75141C751CEF}"/>
              </a:ext>
            </a:extLst>
          </p:cNvPr>
          <p:cNvSpPr/>
          <p:nvPr/>
        </p:nvSpPr>
        <p:spPr>
          <a:xfrm>
            <a:off x="3771900" y="4910289"/>
            <a:ext cx="2942198" cy="345924"/>
          </a:xfrm>
          <a:prstGeom prst="rect">
            <a:avLst/>
          </a:prstGeom>
          <a:solidFill>
            <a:schemeClr val="bg1">
              <a:lumMod val="8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RESULTADOS</a:t>
            </a:r>
          </a:p>
        </p:txBody>
      </p:sp>
      <p:sp>
        <p:nvSpPr>
          <p:cNvPr id="34" name="Cuadro de texto 35">
            <a:extLst>
              <a:ext uri="{FF2B5EF4-FFF2-40B4-BE49-F238E27FC236}">
                <a16:creationId xmlns:a16="http://schemas.microsoft.com/office/drawing/2014/main" id="{FC7BE44C-CEDF-0142-85DA-0D001D09322E}"/>
              </a:ext>
            </a:extLst>
          </p:cNvPr>
          <p:cNvSpPr txBox="1">
            <a:spLocks noChangeArrowheads="1"/>
          </p:cNvSpPr>
          <p:nvPr/>
        </p:nvSpPr>
        <p:spPr bwMode="auto">
          <a:xfrm>
            <a:off x="3771900" y="5351313"/>
            <a:ext cx="2942198" cy="2664807"/>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171450" indent="-171450">
              <a:buFont typeface="Wingdings" panose="05000000000000000000" pitchFamily="2" charset="2"/>
              <a:buChar char="Ø"/>
            </a:pPr>
            <a:r>
              <a:rPr lang="es-ES" sz="800" dirty="0"/>
              <a:t>Los primeros efectos de la crisis surgen en sur del país, específicamente en las regiones menos dinámicas, con excepción de Antofagasta</a:t>
            </a:r>
            <a:r>
              <a:rPr lang="es-CL" sz="800" dirty="0"/>
              <a:t>. </a:t>
            </a:r>
          </a:p>
          <a:p>
            <a:pPr marL="171450" indent="-171450">
              <a:buFont typeface="Wingdings" panose="05000000000000000000" pitchFamily="2" charset="2"/>
              <a:buChar char="Ø"/>
            </a:pPr>
            <a:r>
              <a:rPr lang="es-ES" sz="800" dirty="0"/>
              <a:t>Las fechas de inicio no condicionan el número de periodos de declive. Sin embargo, exhibe una relación cambiante con los periodos de recuperación.</a:t>
            </a:r>
          </a:p>
          <a:p>
            <a:pPr marL="171450" indent="-171450">
              <a:buFont typeface="Wingdings" panose="05000000000000000000" pitchFamily="2" charset="2"/>
              <a:buChar char="Ø"/>
            </a:pPr>
            <a:r>
              <a:rPr lang="es-ES" sz="800" dirty="0"/>
              <a:t>Las regiones de primacía agrícola experimentaron prolongados declives en ambas crisis, y a su vez necesitaron de un mayor tiempo para su recuperación </a:t>
            </a:r>
          </a:p>
          <a:p>
            <a:pPr marL="171450" indent="-171450">
              <a:buFont typeface="Wingdings" panose="05000000000000000000" pitchFamily="2" charset="2"/>
              <a:buChar char="Ø"/>
            </a:pPr>
            <a:r>
              <a:rPr lang="es-ES" sz="800" dirty="0"/>
              <a:t>Los efectos de la crisis asiática fueron mayores al de la crisis financiera, en especial en las fases de recuperación. </a:t>
            </a:r>
          </a:p>
          <a:p>
            <a:pPr marL="171450" indent="-171450">
              <a:buFont typeface="Wingdings" panose="05000000000000000000" pitchFamily="2" charset="2"/>
              <a:buChar char="Ø"/>
            </a:pPr>
            <a:r>
              <a:rPr lang="es-ES" sz="800" dirty="0"/>
              <a:t>Las regiones que ofrecen mayor resistencia, en términos de velocidad declive y de impacto, en ambas crisis, son las regiones de Valparaíso, Metropolitana y Bío Bio.  Las cuales dentro de Chile destacan por sus áreas metropolitanas y la mayor complejidad de sus economías </a:t>
            </a:r>
          </a:p>
          <a:p>
            <a:pPr marL="171450" indent="-171450">
              <a:buFont typeface="Wingdings" panose="05000000000000000000" pitchFamily="2" charset="2"/>
              <a:buChar char="Ø"/>
            </a:pPr>
            <a:r>
              <a:rPr lang="es-ES" sz="800" dirty="0"/>
              <a:t>Si bien, no existe una relación entre el dinamismo y el declive, las regiones más dinámicas exhiben una mayor velocidad de recuperación.</a:t>
            </a:r>
          </a:p>
          <a:p>
            <a:pPr marL="171450" indent="-171450">
              <a:buFont typeface="Wingdings" panose="05000000000000000000" pitchFamily="2" charset="2"/>
              <a:buChar char="Ø"/>
            </a:pPr>
            <a:r>
              <a:rPr lang="es-ES" sz="800" dirty="0"/>
              <a:t>Los efectos específicos de cada región, secundados por los efectos nacionales, son preponderantes en las fases de resistencia y recuperación</a:t>
            </a:r>
          </a:p>
          <a:p>
            <a:endParaRPr lang="es-ES" sz="700" dirty="0"/>
          </a:p>
          <a:p>
            <a:endParaRPr lang="es-ES" sz="700" dirty="0"/>
          </a:p>
        </p:txBody>
      </p:sp>
      <p:sp>
        <p:nvSpPr>
          <p:cNvPr id="35" name="Rectángulo 34">
            <a:extLst>
              <a:ext uri="{FF2B5EF4-FFF2-40B4-BE49-F238E27FC236}">
                <a16:creationId xmlns:a16="http://schemas.microsoft.com/office/drawing/2014/main" id="{EC0834D4-C66C-7640-B5A2-7FBD18EFD9DE}"/>
              </a:ext>
            </a:extLst>
          </p:cNvPr>
          <p:cNvSpPr/>
          <p:nvPr/>
        </p:nvSpPr>
        <p:spPr>
          <a:xfrm>
            <a:off x="127870" y="8336770"/>
            <a:ext cx="3863106" cy="259426"/>
          </a:xfrm>
          <a:prstGeom prst="rect">
            <a:avLst/>
          </a:prstGeom>
          <a:solidFill>
            <a:schemeClr val="bg1">
              <a:lumMod val="8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CONCLUSIONES</a:t>
            </a:r>
          </a:p>
        </p:txBody>
      </p:sp>
      <p:sp>
        <p:nvSpPr>
          <p:cNvPr id="36" name="Rectángulo 35">
            <a:extLst>
              <a:ext uri="{FF2B5EF4-FFF2-40B4-BE49-F238E27FC236}">
                <a16:creationId xmlns:a16="http://schemas.microsoft.com/office/drawing/2014/main" id="{6682FDF2-B296-4644-BD29-08FBD26A8EAB}"/>
              </a:ext>
            </a:extLst>
          </p:cNvPr>
          <p:cNvSpPr/>
          <p:nvPr/>
        </p:nvSpPr>
        <p:spPr>
          <a:xfrm>
            <a:off x="4078554" y="8103346"/>
            <a:ext cx="2456423" cy="259426"/>
          </a:xfrm>
          <a:prstGeom prst="rect">
            <a:avLst/>
          </a:prstGeom>
          <a:solidFill>
            <a:schemeClr val="bg1">
              <a:lumMod val="8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REFERENCIAS</a:t>
            </a:r>
          </a:p>
        </p:txBody>
      </p:sp>
      <p:sp>
        <p:nvSpPr>
          <p:cNvPr id="37" name="Cuadro de texto 35">
            <a:extLst>
              <a:ext uri="{FF2B5EF4-FFF2-40B4-BE49-F238E27FC236}">
                <a16:creationId xmlns:a16="http://schemas.microsoft.com/office/drawing/2014/main" id="{D7DF5759-FFA7-5745-A724-1F1CE74CF7FE}"/>
              </a:ext>
            </a:extLst>
          </p:cNvPr>
          <p:cNvSpPr txBox="1">
            <a:spLocks noChangeArrowheads="1"/>
          </p:cNvSpPr>
          <p:nvPr/>
        </p:nvSpPr>
        <p:spPr bwMode="auto">
          <a:xfrm>
            <a:off x="127868" y="8703998"/>
            <a:ext cx="3886920" cy="744020"/>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just">
              <a:spcBef>
                <a:spcPts val="875"/>
              </a:spcBef>
              <a:spcAft>
                <a:spcPts val="0"/>
              </a:spcAft>
            </a:pPr>
            <a:r>
              <a:rPr lang="es-ES" sz="800" dirty="0">
                <a:latin typeface="Arial" panose="020B0604020202020204" pitchFamily="34" charset="0"/>
                <a:ea typeface="Arial" panose="020B0604020202020204" pitchFamily="34" charset="0"/>
              </a:rPr>
              <a:t>Los resultados apuntan a que las zonas con economías más complejas y de servicios tienen mayores niveles de resiliencias, mientras que las zonas más agrícolas requieren políticas más activas para afrontar y recuperarse de las crisis. Por su parte, las zonas mineras mostraron fuertes impactos, pero capacidad de recuperación rápida, debido al efecto de la demanda china. De esta forma, se manifiesta la importancia de plantear políticas centradas en los lugares.</a:t>
            </a:r>
            <a:endParaRPr lang="ca-ES" sz="800" dirty="0">
              <a:effectLst/>
              <a:latin typeface="Arial" panose="020B0604020202020204" pitchFamily="34" charset="0"/>
              <a:ea typeface="Arial" panose="020B0604020202020204" pitchFamily="34" charset="0"/>
            </a:endParaRPr>
          </a:p>
        </p:txBody>
      </p:sp>
      <p:sp>
        <p:nvSpPr>
          <p:cNvPr id="38" name="Cuadro de texto 35">
            <a:extLst>
              <a:ext uri="{FF2B5EF4-FFF2-40B4-BE49-F238E27FC236}">
                <a16:creationId xmlns:a16="http://schemas.microsoft.com/office/drawing/2014/main" id="{125D3899-A065-B540-9BC4-B53D9E759EF9}"/>
              </a:ext>
            </a:extLst>
          </p:cNvPr>
          <p:cNvSpPr txBox="1">
            <a:spLocks noChangeArrowheads="1"/>
          </p:cNvSpPr>
          <p:nvPr/>
        </p:nvSpPr>
        <p:spPr bwMode="auto">
          <a:xfrm>
            <a:off x="4114290" y="8449998"/>
            <a:ext cx="2553957" cy="835972"/>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just">
              <a:spcBef>
                <a:spcPts val="875"/>
              </a:spcBef>
              <a:spcAft>
                <a:spcPts val="0"/>
              </a:spcAft>
            </a:pPr>
            <a:r>
              <a:rPr lang="en-US" sz="600" dirty="0">
                <a:latin typeface="Arial" panose="020B0604020202020204" pitchFamily="34" charset="0"/>
                <a:ea typeface="Arial" panose="020B0604020202020204" pitchFamily="34" charset="0"/>
              </a:rPr>
              <a:t>Esteban, J. (2000). Regional convergence in Europe and the industry mix. A shift-share analysis. Regional Science and Urban Economics, 30(3), 353–364.</a:t>
            </a:r>
          </a:p>
          <a:p>
            <a:pPr marR="3810" algn="just">
              <a:spcBef>
                <a:spcPts val="875"/>
              </a:spcBef>
              <a:spcAft>
                <a:spcPts val="0"/>
              </a:spcAft>
            </a:pPr>
            <a:r>
              <a:rPr lang="en-US" sz="600" dirty="0">
                <a:latin typeface="Arial" panose="020B0604020202020204" pitchFamily="34" charset="0"/>
                <a:ea typeface="Arial" panose="020B0604020202020204" pitchFamily="34" charset="0"/>
              </a:rPr>
              <a:t>Harding, D. and Pagan, A. (2002). Dissecting the cycle: a methodological investigation. Journal of Monetary Economics, 49, pp. 365–81.</a:t>
            </a:r>
          </a:p>
          <a:p>
            <a:pPr marR="3810" algn="just">
              <a:spcBef>
                <a:spcPts val="875"/>
              </a:spcBef>
              <a:spcAft>
                <a:spcPts val="0"/>
              </a:spcAft>
            </a:pPr>
            <a:r>
              <a:rPr lang="en-US" sz="600" dirty="0" err="1">
                <a:latin typeface="Arial" panose="020B0604020202020204" pitchFamily="34" charset="0"/>
                <a:ea typeface="Arial" panose="020B0604020202020204" pitchFamily="34" charset="0"/>
              </a:rPr>
              <a:t>Sensier</a:t>
            </a:r>
            <a:r>
              <a:rPr lang="en-US" sz="600" dirty="0">
                <a:latin typeface="Arial" panose="020B0604020202020204" pitchFamily="34" charset="0"/>
                <a:ea typeface="Arial" panose="020B0604020202020204" pitchFamily="34" charset="0"/>
              </a:rPr>
              <a:t>, M. &amp; </a:t>
            </a:r>
            <a:r>
              <a:rPr lang="en-US" sz="600" dirty="0" err="1">
                <a:latin typeface="Arial" panose="020B0604020202020204" pitchFamily="34" charset="0"/>
                <a:ea typeface="Arial" panose="020B0604020202020204" pitchFamily="34" charset="0"/>
              </a:rPr>
              <a:t>Artis</a:t>
            </a:r>
            <a:r>
              <a:rPr lang="en-US" sz="600" dirty="0">
                <a:latin typeface="Arial" panose="020B0604020202020204" pitchFamily="34" charset="0"/>
                <a:ea typeface="Arial" panose="020B0604020202020204" pitchFamily="34" charset="0"/>
              </a:rPr>
              <a:t>, M. (2014). The resilience of employment in wales through recession and into recovery. Regional Studies, 50 (4), 586-599. </a:t>
            </a:r>
            <a:r>
              <a:rPr lang="en-US" sz="600" dirty="0" err="1">
                <a:latin typeface="Arial" panose="020B0604020202020204" pitchFamily="34" charset="0"/>
                <a:ea typeface="Arial" panose="020B0604020202020204" pitchFamily="34" charset="0"/>
              </a:rPr>
              <a:t>Recuperado</a:t>
            </a:r>
            <a:r>
              <a:rPr lang="en-US" sz="600" dirty="0">
                <a:latin typeface="Arial" panose="020B0604020202020204" pitchFamily="34" charset="0"/>
                <a:ea typeface="Arial" panose="020B0604020202020204" pitchFamily="34" charset="0"/>
              </a:rPr>
              <a:t> de http://dx.doi.org/10.1080/00343404.2014.920083</a:t>
            </a:r>
          </a:p>
          <a:p>
            <a:pPr marR="3810" algn="just">
              <a:spcBef>
                <a:spcPts val="875"/>
              </a:spcBef>
              <a:spcAft>
                <a:spcPts val="0"/>
              </a:spcAft>
            </a:pPr>
            <a:endParaRPr lang="ca-ES" sz="700" dirty="0">
              <a:effectLst/>
              <a:latin typeface="Arial" panose="020B0604020202020204" pitchFamily="34" charset="0"/>
              <a:ea typeface="Arial" panose="020B0604020202020204" pitchFamily="34" charset="0"/>
            </a:endParaRPr>
          </a:p>
        </p:txBody>
      </p:sp>
      <p:pic>
        <p:nvPicPr>
          <p:cNvPr id="18" name="Imagen 17">
            <a:extLst>
              <a:ext uri="{FF2B5EF4-FFF2-40B4-BE49-F238E27FC236}">
                <a16:creationId xmlns:a16="http://schemas.microsoft.com/office/drawing/2014/main" id="{CAD157EE-220A-4389-9FE2-D928EF64E38C}"/>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94176" y="2591860"/>
            <a:ext cx="2539823" cy="1637240"/>
          </a:xfrm>
          <a:prstGeom prst="rect">
            <a:avLst/>
          </a:prstGeom>
          <a:noFill/>
          <a:ln>
            <a:noFill/>
          </a:ln>
        </p:spPr>
      </p:pic>
      <p:sp>
        <p:nvSpPr>
          <p:cNvPr id="2" name="CuadroTexto 1">
            <a:extLst>
              <a:ext uri="{FF2B5EF4-FFF2-40B4-BE49-F238E27FC236}">
                <a16:creationId xmlns:a16="http://schemas.microsoft.com/office/drawing/2014/main" id="{44B20EA7-A769-46EE-A571-94C29A4CBAB8}"/>
              </a:ext>
            </a:extLst>
          </p:cNvPr>
          <p:cNvSpPr txBox="1"/>
          <p:nvPr/>
        </p:nvSpPr>
        <p:spPr>
          <a:xfrm>
            <a:off x="5485884" y="2668060"/>
            <a:ext cx="1182363" cy="1015663"/>
          </a:xfrm>
          <a:prstGeom prst="rect">
            <a:avLst/>
          </a:prstGeom>
          <a:noFill/>
        </p:spPr>
        <p:txBody>
          <a:bodyPr wrap="square" rtlCol="0">
            <a:spAutoFit/>
          </a:bodyPr>
          <a:lstStyle/>
          <a:p>
            <a:r>
              <a:rPr lang="es-ES" sz="1000" dirty="0"/>
              <a:t>Metodología de </a:t>
            </a:r>
            <a:r>
              <a:rPr lang="es-ES" sz="1000" dirty="0" err="1"/>
              <a:t>Sensier</a:t>
            </a:r>
            <a:r>
              <a:rPr lang="es-ES" sz="1000" dirty="0"/>
              <a:t> y </a:t>
            </a:r>
            <a:r>
              <a:rPr lang="es-ES" sz="1000" dirty="0" err="1"/>
              <a:t>Artis</a:t>
            </a:r>
            <a:r>
              <a:rPr lang="es-ES" sz="1000" dirty="0"/>
              <a:t> (2014), basada en la disección del ciclo de Harding y Pagan (2002)</a:t>
            </a:r>
            <a:endParaRPr lang="es-CL" sz="1000" dirty="0"/>
          </a:p>
        </p:txBody>
      </p:sp>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id="{3C1FB484-32CB-4025-ABDE-F9828676F321}"/>
                  </a:ext>
                </a:extLst>
              </p:cNvPr>
              <p:cNvSpPr txBox="1"/>
              <p:nvPr/>
            </p:nvSpPr>
            <p:spPr>
              <a:xfrm>
                <a:off x="4552950" y="3226992"/>
                <a:ext cx="961509" cy="3804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s-CL" sz="1000" i="1" smtClean="0">
                              <a:latin typeface="Cambria Math" panose="02040503050406030204" pitchFamily="18" charset="0"/>
                            </a:rPr>
                          </m:ctrlPr>
                        </m:sSubSupPr>
                        <m:e>
                          <m:r>
                            <a:rPr lang="es-CL" sz="1000" i="1">
                              <a:latin typeface="Cambria Math" panose="02040503050406030204" pitchFamily="18" charset="0"/>
                            </a:rPr>
                            <m:t>𝑉</m:t>
                          </m:r>
                        </m:e>
                        <m:sub>
                          <m:r>
                            <a:rPr lang="es-CL" sz="1000" i="1">
                              <a:latin typeface="Cambria Math" panose="02040503050406030204" pitchFamily="18" charset="0"/>
                            </a:rPr>
                            <m:t>𝑟</m:t>
                          </m:r>
                        </m:sub>
                        <m:sup>
                          <m:r>
                            <a:rPr lang="es-CL" sz="1000" i="1">
                              <a:latin typeface="Cambria Math" panose="02040503050406030204" pitchFamily="18" charset="0"/>
                            </a:rPr>
                            <m:t>𝑟𝑒𝑐</m:t>
                          </m:r>
                        </m:sup>
                      </m:sSubSup>
                      <m:r>
                        <a:rPr lang="es-CL" sz="1000" i="1">
                          <a:latin typeface="Cambria Math" panose="02040503050406030204" pitchFamily="18" charset="0"/>
                        </a:rPr>
                        <m:t>=</m:t>
                      </m:r>
                      <m:f>
                        <m:fPr>
                          <m:ctrlPr>
                            <a:rPr lang="es-CL" sz="1000" i="1">
                              <a:latin typeface="Cambria Math" panose="02040503050406030204" pitchFamily="18" charset="0"/>
                            </a:rPr>
                          </m:ctrlPr>
                        </m:fPr>
                        <m:num>
                          <m:r>
                            <a:rPr lang="es-CL" sz="1000" i="1" smtClean="0">
                              <a:latin typeface="Cambria Math" panose="02040503050406030204" pitchFamily="18" charset="0"/>
                              <a:ea typeface="Cambria Math" panose="02040503050406030204" pitchFamily="18" charset="0"/>
                            </a:rPr>
                            <m:t>∆</m:t>
                          </m:r>
                          <m:r>
                            <a:rPr lang="es-CL" sz="1000" b="0" i="1" smtClean="0">
                              <a:latin typeface="Cambria Math" panose="02040503050406030204" pitchFamily="18" charset="0"/>
                              <a:ea typeface="Cambria Math" panose="02040503050406030204" pitchFamily="18" charset="0"/>
                            </a:rPr>
                            <m:t>%</m:t>
                          </m:r>
                          <m:r>
                            <a:rPr lang="es-CL" sz="1000" b="0" i="1" smtClean="0">
                              <a:latin typeface="Cambria Math" panose="02040503050406030204" pitchFamily="18" charset="0"/>
                              <a:ea typeface="Cambria Math" panose="02040503050406030204" pitchFamily="18" charset="0"/>
                            </a:rPr>
                            <m:t>𝐸</m:t>
                          </m:r>
                        </m:num>
                        <m:den>
                          <m:r>
                            <a:rPr lang="es-CL" sz="1000" i="1">
                              <a:latin typeface="Cambria Math" panose="02040503050406030204" pitchFamily="18" charset="0"/>
                              <a:ea typeface="Cambria Math" panose="02040503050406030204" pitchFamily="18" charset="0"/>
                            </a:rPr>
                            <m:t>∆</m:t>
                          </m:r>
                          <m:r>
                            <a:rPr lang="es-CL" sz="1000" b="0" i="1" smtClean="0">
                              <a:latin typeface="Cambria Math" panose="02040503050406030204" pitchFamily="18" charset="0"/>
                              <a:ea typeface="Cambria Math" panose="02040503050406030204" pitchFamily="18" charset="0"/>
                            </a:rPr>
                            <m:t>𝑇</m:t>
                          </m:r>
                        </m:den>
                      </m:f>
                    </m:oMath>
                  </m:oMathPara>
                </a14:m>
                <a:endParaRPr lang="es-CL" sz="1000" dirty="0"/>
              </a:p>
            </p:txBody>
          </p:sp>
        </mc:Choice>
        <mc:Fallback xmlns="">
          <p:sp>
            <p:nvSpPr>
              <p:cNvPr id="21" name="CuadroTexto 20">
                <a:extLst>
                  <a:ext uri="{FF2B5EF4-FFF2-40B4-BE49-F238E27FC236}">
                    <a16:creationId xmlns:a16="http://schemas.microsoft.com/office/drawing/2014/main" id="{3C1FB484-32CB-4025-ABDE-F9828676F321}"/>
                  </a:ext>
                </a:extLst>
              </p:cNvPr>
              <p:cNvSpPr txBox="1">
                <a:spLocks noRot="1" noChangeAspect="1" noMove="1" noResize="1" noEditPoints="1" noAdjustHandles="1" noChangeArrowheads="1" noChangeShapeType="1" noTextEdit="1"/>
              </p:cNvSpPr>
              <p:nvPr/>
            </p:nvSpPr>
            <p:spPr>
              <a:xfrm>
                <a:off x="4552950" y="3226992"/>
                <a:ext cx="961509" cy="380489"/>
              </a:xfrm>
              <a:prstGeom prst="rect">
                <a:avLst/>
              </a:prstGeom>
              <a:blipFill>
                <a:blip r:embed="rId7"/>
                <a:stretch>
                  <a:fillRect/>
                </a:stretch>
              </a:blipFill>
            </p:spPr>
            <p:txBody>
              <a:bodyPr/>
              <a:lstStyle/>
              <a:p>
                <a:r>
                  <a:rPr lang="es-CL">
                    <a:noFill/>
                  </a:rPr>
                  <a:t> </a:t>
                </a:r>
              </a:p>
            </p:txBody>
          </p:sp>
        </mc:Fallback>
      </mc:AlternateContent>
      <mc:AlternateContent xmlns:mc="http://schemas.openxmlformats.org/markup-compatibility/2006" xmlns:a14="http://schemas.microsoft.com/office/drawing/2010/main">
        <mc:Choice Requires="a14">
          <p:sp>
            <p:nvSpPr>
              <p:cNvPr id="23" name="CuadroTexto 22">
                <a:extLst>
                  <a:ext uri="{FF2B5EF4-FFF2-40B4-BE49-F238E27FC236}">
                    <a16:creationId xmlns:a16="http://schemas.microsoft.com/office/drawing/2014/main" id="{406E8253-70B8-46AC-A6E0-2C34CA4FAD4A}"/>
                  </a:ext>
                </a:extLst>
              </p:cNvPr>
              <p:cNvSpPr txBox="1"/>
              <p:nvPr/>
            </p:nvSpPr>
            <p:spPr>
              <a:xfrm>
                <a:off x="4713241" y="2595056"/>
                <a:ext cx="593525" cy="20005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CL" sz="700" b="0" i="1" smtClean="0">
                          <a:latin typeface="Cambria Math" panose="02040503050406030204" pitchFamily="18" charset="0"/>
                          <a:ea typeface="Cambria Math" panose="02040503050406030204" pitchFamily="18" charset="0"/>
                        </a:rPr>
                        <m:t>𝐴𝑅𝐼𝑀𝐴</m:t>
                      </m:r>
                      <m:r>
                        <a:rPr lang="es-CL" sz="700" b="0" i="1" smtClean="0">
                          <a:latin typeface="Cambria Math" panose="02040503050406030204" pitchFamily="18" charset="0"/>
                          <a:ea typeface="Cambria Math" panose="02040503050406030204" pitchFamily="18" charset="0"/>
                        </a:rPr>
                        <m:t> </m:t>
                      </m:r>
                      <m:r>
                        <a:rPr lang="es-CL" sz="700" b="0" i="1" smtClean="0">
                          <a:latin typeface="Cambria Math" panose="02040503050406030204" pitchFamily="18" charset="0"/>
                          <a:ea typeface="Cambria Math" panose="02040503050406030204" pitchFamily="18" charset="0"/>
                        </a:rPr>
                        <m:t>𝑋</m:t>
                      </m:r>
                      <m:r>
                        <a:rPr lang="es-CL" sz="700" b="0" i="1" smtClean="0">
                          <a:latin typeface="Cambria Math" panose="02040503050406030204" pitchFamily="18" charset="0"/>
                          <a:ea typeface="Cambria Math" panose="02040503050406030204" pitchFamily="18" charset="0"/>
                        </a:rPr>
                        <m:t>12</m:t>
                      </m:r>
                    </m:oMath>
                  </m:oMathPara>
                </a14:m>
                <a:endParaRPr lang="es-CL" sz="700" dirty="0"/>
              </a:p>
            </p:txBody>
          </p:sp>
        </mc:Choice>
        <mc:Fallback xmlns="">
          <p:sp>
            <p:nvSpPr>
              <p:cNvPr id="23" name="CuadroTexto 22">
                <a:extLst>
                  <a:ext uri="{FF2B5EF4-FFF2-40B4-BE49-F238E27FC236}">
                    <a16:creationId xmlns:a16="http://schemas.microsoft.com/office/drawing/2014/main" id="{406E8253-70B8-46AC-A6E0-2C34CA4FAD4A}"/>
                  </a:ext>
                </a:extLst>
              </p:cNvPr>
              <p:cNvSpPr txBox="1">
                <a:spLocks noRot="1" noChangeAspect="1" noMove="1" noResize="1" noEditPoints="1" noAdjustHandles="1" noChangeArrowheads="1" noChangeShapeType="1" noTextEdit="1"/>
              </p:cNvSpPr>
              <p:nvPr/>
            </p:nvSpPr>
            <p:spPr>
              <a:xfrm>
                <a:off x="4713241" y="2595056"/>
                <a:ext cx="593525" cy="200055"/>
              </a:xfrm>
              <a:prstGeom prst="rect">
                <a:avLst/>
              </a:prstGeom>
              <a:blipFill>
                <a:blip r:embed="rId8"/>
                <a:stretch>
                  <a:fillRect/>
                </a:stretch>
              </a:blipFill>
            </p:spPr>
            <p:txBody>
              <a:bodyPr/>
              <a:lstStyle/>
              <a:p>
                <a:r>
                  <a:rPr lang="es-CL">
                    <a:noFill/>
                  </a:rPr>
                  <a:t> </a:t>
                </a:r>
              </a:p>
            </p:txBody>
          </p:sp>
        </mc:Fallback>
      </mc:AlternateContent>
      <mc:AlternateContent xmlns:mc="http://schemas.openxmlformats.org/markup-compatibility/2006">
        <mc:Choice xmlns:a14="http://schemas.microsoft.com/office/drawing/2010/main" Requires="a14">
          <p:sp>
            <p:nvSpPr>
              <p:cNvPr id="24" name="CuadroTexto 23">
                <a:extLst>
                  <a:ext uri="{FF2B5EF4-FFF2-40B4-BE49-F238E27FC236}">
                    <a16:creationId xmlns:a16="http://schemas.microsoft.com/office/drawing/2014/main" id="{392CD227-0BA7-4086-8896-3E1C54D35EEC}"/>
                  </a:ext>
                </a:extLst>
              </p:cNvPr>
              <p:cNvSpPr txBox="1"/>
              <p:nvPr/>
            </p:nvSpPr>
            <p:spPr>
              <a:xfrm>
                <a:off x="3068426" y="4524300"/>
                <a:ext cx="3362338" cy="28533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s-CL" sz="1000" i="1">
                              <a:latin typeface="Cambria Math" panose="02040503050406030204" pitchFamily="18" charset="0"/>
                            </a:rPr>
                          </m:ctrlPr>
                        </m:sSubSupPr>
                        <m:e>
                          <m:r>
                            <a:rPr lang="es-CL" sz="1000" i="1">
                              <a:latin typeface="Cambria Math" panose="02040503050406030204" pitchFamily="18" charset="0"/>
                            </a:rPr>
                            <m:t>∆</m:t>
                          </m:r>
                          <m:r>
                            <a:rPr lang="es-CL" sz="1000" i="1">
                              <a:latin typeface="Cambria Math" panose="02040503050406030204" pitchFamily="18" charset="0"/>
                            </a:rPr>
                            <m:t>𝐸</m:t>
                          </m:r>
                        </m:e>
                        <m:sub>
                          <m:r>
                            <a:rPr lang="es-CL" sz="1000" i="1">
                              <a:latin typeface="Cambria Math" panose="02040503050406030204" pitchFamily="18" charset="0"/>
                            </a:rPr>
                            <m:t>𝑖𝑟</m:t>
                          </m:r>
                        </m:sub>
                        <m:sup>
                          <m:d>
                            <m:dPr>
                              <m:ctrlPr>
                                <a:rPr lang="es-CL" sz="1000" i="1">
                                  <a:latin typeface="Cambria Math" panose="02040503050406030204" pitchFamily="18" charset="0"/>
                                </a:rPr>
                              </m:ctrlPr>
                            </m:dPr>
                            <m:e>
                              <m:sSup>
                                <m:sSupPr>
                                  <m:ctrlPr>
                                    <a:rPr lang="es-CL" sz="1000" i="1">
                                      <a:latin typeface="Cambria Math" panose="02040503050406030204" pitchFamily="18" charset="0"/>
                                    </a:rPr>
                                  </m:ctrlPr>
                                </m:sSupPr>
                                <m:e>
                                  <m:r>
                                    <a:rPr lang="es-CL" sz="1000" i="1">
                                      <a:latin typeface="Cambria Math" panose="02040503050406030204" pitchFamily="18" charset="0"/>
                                    </a:rPr>
                                    <m:t>𝑡</m:t>
                                  </m:r>
                                </m:e>
                                <m:sup>
                                  <m:r>
                                    <a:rPr lang="es-CL" sz="1000" i="1">
                                      <a:latin typeface="Cambria Math" panose="02040503050406030204" pitchFamily="18" charset="0"/>
                                    </a:rPr>
                                    <m:t>𝑟</m:t>
                                  </m:r>
                                </m:sup>
                              </m:sSup>
                              <m:r>
                                <a:rPr lang="es-CL" sz="1000" i="1">
                                  <a:latin typeface="Cambria Math" panose="02040503050406030204" pitchFamily="18" charset="0"/>
                                </a:rPr>
                                <m:t>+</m:t>
                              </m:r>
                              <m:sSup>
                                <m:sSupPr>
                                  <m:ctrlPr>
                                    <a:rPr lang="es-CL" sz="1000" i="1">
                                      <a:latin typeface="Cambria Math" panose="02040503050406030204" pitchFamily="18" charset="0"/>
                                    </a:rPr>
                                  </m:ctrlPr>
                                </m:sSupPr>
                                <m:e>
                                  <m:r>
                                    <a:rPr lang="es-CL" sz="1000" i="1">
                                      <a:latin typeface="Cambria Math" panose="02040503050406030204" pitchFamily="18" charset="0"/>
                                    </a:rPr>
                                    <m:t>𝑘</m:t>
                                  </m:r>
                                </m:e>
                                <m:sup>
                                  <m:r>
                                    <a:rPr lang="es-CL" sz="1000" i="1">
                                      <a:latin typeface="Cambria Math" panose="02040503050406030204" pitchFamily="18" charset="0"/>
                                    </a:rPr>
                                    <m:t>𝑟</m:t>
                                  </m:r>
                                </m:sup>
                              </m:sSup>
                            </m:e>
                          </m:d>
                        </m:sup>
                      </m:sSubSup>
                      <m:r>
                        <a:rPr lang="es-CL" sz="1000" i="1">
                          <a:latin typeface="Cambria Math" panose="02040503050406030204" pitchFamily="18" charset="0"/>
                        </a:rPr>
                        <m:t>=</m:t>
                      </m:r>
                      <m:sSup>
                        <m:sSupPr>
                          <m:ctrlPr>
                            <a:rPr lang="es-CL" sz="1000" i="1">
                              <a:latin typeface="Cambria Math" panose="02040503050406030204" pitchFamily="18" charset="0"/>
                            </a:rPr>
                          </m:ctrlPr>
                        </m:sSupPr>
                        <m:e>
                          <m:r>
                            <a:rPr lang="es-CL" sz="1000" i="1">
                              <a:latin typeface="Cambria Math" panose="02040503050406030204" pitchFamily="18" charset="0"/>
                            </a:rPr>
                            <m:t>𝐸𝑁</m:t>
                          </m:r>
                        </m:e>
                        <m:sup>
                          <m:d>
                            <m:dPr>
                              <m:ctrlPr>
                                <a:rPr lang="es-CL" sz="1000" i="1">
                                  <a:latin typeface="Cambria Math" panose="02040503050406030204" pitchFamily="18" charset="0"/>
                                </a:rPr>
                              </m:ctrlPr>
                            </m:dPr>
                            <m:e>
                              <m:sSup>
                                <m:sSupPr>
                                  <m:ctrlPr>
                                    <a:rPr lang="es-CL" sz="1000" i="1">
                                      <a:latin typeface="Cambria Math" panose="02040503050406030204" pitchFamily="18" charset="0"/>
                                    </a:rPr>
                                  </m:ctrlPr>
                                </m:sSupPr>
                                <m:e>
                                  <m:r>
                                    <a:rPr lang="es-CL" sz="1000" i="1">
                                      <a:latin typeface="Cambria Math" panose="02040503050406030204" pitchFamily="18" charset="0"/>
                                    </a:rPr>
                                    <m:t>𝑡</m:t>
                                  </m:r>
                                </m:e>
                                <m:sup>
                                  <m:r>
                                    <a:rPr lang="es-CL" sz="1000" i="1">
                                      <a:latin typeface="Cambria Math" panose="02040503050406030204" pitchFamily="18" charset="0"/>
                                    </a:rPr>
                                    <m:t>𝑟</m:t>
                                  </m:r>
                                </m:sup>
                              </m:sSup>
                              <m:r>
                                <a:rPr lang="es-CL" sz="1000" i="1">
                                  <a:latin typeface="Cambria Math" panose="02040503050406030204" pitchFamily="18" charset="0"/>
                                </a:rPr>
                                <m:t>+</m:t>
                              </m:r>
                              <m:sSup>
                                <m:sSupPr>
                                  <m:ctrlPr>
                                    <a:rPr lang="es-CL" sz="1000" i="1">
                                      <a:latin typeface="Cambria Math" panose="02040503050406030204" pitchFamily="18" charset="0"/>
                                    </a:rPr>
                                  </m:ctrlPr>
                                </m:sSupPr>
                                <m:e>
                                  <m:r>
                                    <a:rPr lang="es-CL" sz="1000" i="1">
                                      <a:latin typeface="Cambria Math" panose="02040503050406030204" pitchFamily="18" charset="0"/>
                                    </a:rPr>
                                    <m:t>𝑘</m:t>
                                  </m:r>
                                </m:e>
                                <m:sup>
                                  <m:r>
                                    <a:rPr lang="es-CL" sz="1000" i="1">
                                      <a:latin typeface="Cambria Math" panose="02040503050406030204" pitchFamily="18" charset="0"/>
                                    </a:rPr>
                                    <m:t>𝑟</m:t>
                                  </m:r>
                                </m:sup>
                              </m:sSup>
                            </m:e>
                          </m:d>
                        </m:sup>
                      </m:sSup>
                      <m:r>
                        <a:rPr lang="es-CL" sz="1000" i="1">
                          <a:latin typeface="Cambria Math" panose="02040503050406030204" pitchFamily="18" charset="0"/>
                        </a:rPr>
                        <m:t>+</m:t>
                      </m:r>
                      <m:sSup>
                        <m:sSupPr>
                          <m:ctrlPr>
                            <a:rPr lang="es-CL" sz="1000" i="1">
                              <a:latin typeface="Cambria Math" panose="02040503050406030204" pitchFamily="18" charset="0"/>
                            </a:rPr>
                          </m:ctrlPr>
                        </m:sSupPr>
                        <m:e>
                          <m:r>
                            <a:rPr lang="es-CL" sz="1000" i="1">
                              <a:latin typeface="Cambria Math" panose="02040503050406030204" pitchFamily="18" charset="0"/>
                            </a:rPr>
                            <m:t>𝐸𝑆</m:t>
                          </m:r>
                        </m:e>
                        <m:sup>
                          <m:d>
                            <m:dPr>
                              <m:ctrlPr>
                                <a:rPr lang="es-CL" sz="1000" i="1">
                                  <a:latin typeface="Cambria Math" panose="02040503050406030204" pitchFamily="18" charset="0"/>
                                </a:rPr>
                              </m:ctrlPr>
                            </m:dPr>
                            <m:e>
                              <m:sSup>
                                <m:sSupPr>
                                  <m:ctrlPr>
                                    <a:rPr lang="es-CL" sz="1000" i="1">
                                      <a:latin typeface="Cambria Math" panose="02040503050406030204" pitchFamily="18" charset="0"/>
                                    </a:rPr>
                                  </m:ctrlPr>
                                </m:sSupPr>
                                <m:e>
                                  <m:r>
                                    <a:rPr lang="es-CL" sz="1000" i="1">
                                      <a:latin typeface="Cambria Math" panose="02040503050406030204" pitchFamily="18" charset="0"/>
                                    </a:rPr>
                                    <m:t>𝑡</m:t>
                                  </m:r>
                                </m:e>
                                <m:sup>
                                  <m:r>
                                    <a:rPr lang="es-CL" sz="1000" i="1">
                                      <a:latin typeface="Cambria Math" panose="02040503050406030204" pitchFamily="18" charset="0"/>
                                    </a:rPr>
                                    <m:t>𝑟</m:t>
                                  </m:r>
                                </m:sup>
                              </m:sSup>
                              <m:r>
                                <a:rPr lang="es-CL" sz="1000" i="1">
                                  <a:latin typeface="Cambria Math" panose="02040503050406030204" pitchFamily="18" charset="0"/>
                                </a:rPr>
                                <m:t>+</m:t>
                              </m:r>
                              <m:sSup>
                                <m:sSupPr>
                                  <m:ctrlPr>
                                    <a:rPr lang="es-CL" sz="1000" i="1">
                                      <a:latin typeface="Cambria Math" panose="02040503050406030204" pitchFamily="18" charset="0"/>
                                    </a:rPr>
                                  </m:ctrlPr>
                                </m:sSupPr>
                                <m:e>
                                  <m:r>
                                    <a:rPr lang="es-CL" sz="1000" i="1">
                                      <a:latin typeface="Cambria Math" panose="02040503050406030204" pitchFamily="18" charset="0"/>
                                    </a:rPr>
                                    <m:t>𝑘</m:t>
                                  </m:r>
                                </m:e>
                                <m:sup>
                                  <m:r>
                                    <a:rPr lang="es-CL" sz="1000" i="1">
                                      <a:latin typeface="Cambria Math" panose="02040503050406030204" pitchFamily="18" charset="0"/>
                                    </a:rPr>
                                    <m:t>𝑟</m:t>
                                  </m:r>
                                </m:sup>
                              </m:sSup>
                            </m:e>
                          </m:d>
                        </m:sup>
                      </m:sSup>
                      <m:r>
                        <a:rPr lang="es-CL" sz="1000" i="1">
                          <a:latin typeface="Cambria Math" panose="02040503050406030204" pitchFamily="18" charset="0"/>
                        </a:rPr>
                        <m:t>+</m:t>
                      </m:r>
                      <m:sSup>
                        <m:sSupPr>
                          <m:ctrlPr>
                            <a:rPr lang="es-CL" sz="1000" i="1">
                              <a:latin typeface="Cambria Math" panose="02040503050406030204" pitchFamily="18" charset="0"/>
                            </a:rPr>
                          </m:ctrlPr>
                        </m:sSupPr>
                        <m:e>
                          <m:r>
                            <a:rPr lang="es-CL" sz="1000" i="1">
                              <a:latin typeface="Cambria Math" panose="02040503050406030204" pitchFamily="18" charset="0"/>
                            </a:rPr>
                            <m:t>𝐸𝑅</m:t>
                          </m:r>
                        </m:e>
                        <m:sup>
                          <m:d>
                            <m:dPr>
                              <m:ctrlPr>
                                <a:rPr lang="es-CL" sz="1000" i="1">
                                  <a:latin typeface="Cambria Math" panose="02040503050406030204" pitchFamily="18" charset="0"/>
                                </a:rPr>
                              </m:ctrlPr>
                            </m:dPr>
                            <m:e>
                              <m:sSup>
                                <m:sSupPr>
                                  <m:ctrlPr>
                                    <a:rPr lang="es-CL" sz="1000" i="1">
                                      <a:latin typeface="Cambria Math" panose="02040503050406030204" pitchFamily="18" charset="0"/>
                                    </a:rPr>
                                  </m:ctrlPr>
                                </m:sSupPr>
                                <m:e>
                                  <m:r>
                                    <a:rPr lang="es-CL" sz="1000" i="1">
                                      <a:latin typeface="Cambria Math" panose="02040503050406030204" pitchFamily="18" charset="0"/>
                                    </a:rPr>
                                    <m:t>𝑡</m:t>
                                  </m:r>
                                </m:e>
                                <m:sup>
                                  <m:r>
                                    <a:rPr lang="es-CL" sz="1000" i="1">
                                      <a:latin typeface="Cambria Math" panose="02040503050406030204" pitchFamily="18" charset="0"/>
                                    </a:rPr>
                                    <m:t>𝑟</m:t>
                                  </m:r>
                                </m:sup>
                              </m:sSup>
                              <m:r>
                                <a:rPr lang="es-CL" sz="1000" i="1">
                                  <a:latin typeface="Cambria Math" panose="02040503050406030204" pitchFamily="18" charset="0"/>
                                </a:rPr>
                                <m:t>+</m:t>
                              </m:r>
                              <m:sSup>
                                <m:sSupPr>
                                  <m:ctrlPr>
                                    <a:rPr lang="es-CL" sz="1000" i="1">
                                      <a:latin typeface="Cambria Math" panose="02040503050406030204" pitchFamily="18" charset="0"/>
                                    </a:rPr>
                                  </m:ctrlPr>
                                </m:sSupPr>
                                <m:e>
                                  <m:r>
                                    <a:rPr lang="es-CL" sz="1000" i="1">
                                      <a:latin typeface="Cambria Math" panose="02040503050406030204" pitchFamily="18" charset="0"/>
                                    </a:rPr>
                                    <m:t>𝑘</m:t>
                                  </m:r>
                                </m:e>
                                <m:sup>
                                  <m:r>
                                    <a:rPr lang="es-CL" sz="1000" i="1">
                                      <a:latin typeface="Cambria Math" panose="02040503050406030204" pitchFamily="18" charset="0"/>
                                    </a:rPr>
                                    <m:t>𝑟</m:t>
                                  </m:r>
                                </m:sup>
                              </m:sSup>
                            </m:e>
                          </m:d>
                        </m:sup>
                      </m:sSup>
                    </m:oMath>
                  </m:oMathPara>
                </a14:m>
                <a:endParaRPr lang="es-CL" sz="1000" dirty="0"/>
              </a:p>
            </p:txBody>
          </p:sp>
        </mc:Choice>
        <mc:Fallback>
          <p:sp>
            <p:nvSpPr>
              <p:cNvPr id="24" name="CuadroTexto 23">
                <a:extLst>
                  <a:ext uri="{FF2B5EF4-FFF2-40B4-BE49-F238E27FC236}">
                    <a16:creationId xmlns:a16="http://schemas.microsoft.com/office/drawing/2014/main" id="{392CD227-0BA7-4086-8896-3E1C54D35EEC}"/>
                  </a:ext>
                </a:extLst>
              </p:cNvPr>
              <p:cNvSpPr txBox="1">
                <a:spLocks noRot="1" noChangeAspect="1" noMove="1" noResize="1" noEditPoints="1" noAdjustHandles="1" noChangeArrowheads="1" noChangeShapeType="1" noTextEdit="1"/>
              </p:cNvSpPr>
              <p:nvPr/>
            </p:nvSpPr>
            <p:spPr>
              <a:xfrm>
                <a:off x="3068426" y="4524300"/>
                <a:ext cx="3362338" cy="285335"/>
              </a:xfrm>
              <a:prstGeom prst="rect">
                <a:avLst/>
              </a:prstGeom>
              <a:blipFill>
                <a:blip r:embed="rId9"/>
                <a:stretch>
                  <a:fillRect/>
                </a:stretch>
              </a:blipFill>
            </p:spPr>
            <p:txBody>
              <a:bodyPr/>
              <a:lstStyle/>
              <a:p>
                <a:r>
                  <a:rPr lang="es-CL">
                    <a:noFill/>
                  </a:rPr>
                  <a:t> </a:t>
                </a:r>
              </a:p>
            </p:txBody>
          </p:sp>
        </mc:Fallback>
      </mc:AlternateContent>
      <p:pic>
        <p:nvPicPr>
          <p:cNvPr id="4" name="Imagen 3" descr="Diagrama&#10;&#10;Descripción generada automáticamente">
            <a:extLst>
              <a:ext uri="{FF2B5EF4-FFF2-40B4-BE49-F238E27FC236}">
                <a16:creationId xmlns:a16="http://schemas.microsoft.com/office/drawing/2014/main" id="{4BC804F3-6365-4C9D-AD22-7562F3A0F528}"/>
              </a:ext>
            </a:extLst>
          </p:cNvPr>
          <p:cNvPicPr>
            <a:picLocks noChangeAspect="1"/>
          </p:cNvPicPr>
          <p:nvPr/>
        </p:nvPicPr>
        <p:blipFill>
          <a:blip r:embed="rId10"/>
          <a:stretch>
            <a:fillRect/>
          </a:stretch>
        </p:blipFill>
        <p:spPr>
          <a:xfrm>
            <a:off x="276860" y="5744928"/>
            <a:ext cx="3128110" cy="1487578"/>
          </a:xfrm>
          <a:prstGeom prst="rect">
            <a:avLst/>
          </a:prstGeom>
        </p:spPr>
      </p:pic>
      <p:pic>
        <p:nvPicPr>
          <p:cNvPr id="9" name="Imagen 8">
            <a:extLst>
              <a:ext uri="{FF2B5EF4-FFF2-40B4-BE49-F238E27FC236}">
                <a16:creationId xmlns:a16="http://schemas.microsoft.com/office/drawing/2014/main" id="{0B094606-4486-44F6-8C2B-55FB7CB20396}"/>
              </a:ext>
            </a:extLst>
          </p:cNvPr>
          <p:cNvPicPr>
            <a:picLocks noChangeAspect="1"/>
          </p:cNvPicPr>
          <p:nvPr/>
        </p:nvPicPr>
        <p:blipFill>
          <a:blip r:embed="rId11"/>
          <a:stretch>
            <a:fillRect/>
          </a:stretch>
        </p:blipFill>
        <p:spPr>
          <a:xfrm>
            <a:off x="303390" y="7352953"/>
            <a:ext cx="1352648" cy="821702"/>
          </a:xfrm>
          <a:prstGeom prst="rect">
            <a:avLst/>
          </a:prstGeom>
        </p:spPr>
      </p:pic>
      <p:pic>
        <p:nvPicPr>
          <p:cNvPr id="11" name="Imagen 10">
            <a:extLst>
              <a:ext uri="{FF2B5EF4-FFF2-40B4-BE49-F238E27FC236}">
                <a16:creationId xmlns:a16="http://schemas.microsoft.com/office/drawing/2014/main" id="{C1A431E0-97E5-4CFD-A3F9-9E3119A6EB46}"/>
              </a:ext>
            </a:extLst>
          </p:cNvPr>
          <p:cNvPicPr>
            <a:picLocks noChangeAspect="1"/>
          </p:cNvPicPr>
          <p:nvPr/>
        </p:nvPicPr>
        <p:blipFill>
          <a:blip r:embed="rId12"/>
          <a:stretch>
            <a:fillRect/>
          </a:stretch>
        </p:blipFill>
        <p:spPr>
          <a:xfrm>
            <a:off x="1804061" y="7368542"/>
            <a:ext cx="1753526" cy="806081"/>
          </a:xfrm>
          <a:prstGeom prst="rect">
            <a:avLst/>
          </a:prstGeom>
        </p:spPr>
      </p:pic>
      <p:sp>
        <p:nvSpPr>
          <p:cNvPr id="12" name="CuadroTexto 11">
            <a:extLst>
              <a:ext uri="{FF2B5EF4-FFF2-40B4-BE49-F238E27FC236}">
                <a16:creationId xmlns:a16="http://schemas.microsoft.com/office/drawing/2014/main" id="{DAD1986C-19BF-44D8-99BE-FCA7CE933956}"/>
              </a:ext>
            </a:extLst>
          </p:cNvPr>
          <p:cNvSpPr txBox="1"/>
          <p:nvPr/>
        </p:nvSpPr>
        <p:spPr>
          <a:xfrm>
            <a:off x="60116" y="5551495"/>
            <a:ext cx="3589863" cy="350865"/>
          </a:xfrm>
          <a:prstGeom prst="rect">
            <a:avLst/>
          </a:prstGeom>
          <a:noFill/>
        </p:spPr>
        <p:txBody>
          <a:bodyPr wrap="square" rtlCol="0">
            <a:spAutoFit/>
          </a:bodyPr>
          <a:lstStyle/>
          <a:p>
            <a:r>
              <a:rPr lang="es-ES" sz="800" dirty="0">
                <a:latin typeface="Arial" panose="020B0604020202020204" pitchFamily="34" charset="0"/>
                <a:cs typeface="Arial" panose="020B0604020202020204" pitchFamily="34" charset="0"/>
              </a:rPr>
              <a:t>Figura 2: Inicio de la crisis asiática (a) y financiera (b) en las regiones de Chile</a:t>
            </a:r>
            <a:endParaRPr lang="es-CL" sz="800" dirty="0">
              <a:latin typeface="Arial" panose="020B0604020202020204" pitchFamily="34" charset="0"/>
              <a:cs typeface="Arial" panose="020B0604020202020204" pitchFamily="34" charset="0"/>
            </a:endParaRPr>
          </a:p>
        </p:txBody>
      </p:sp>
      <p:sp>
        <p:nvSpPr>
          <p:cNvPr id="39" name="CuadroTexto 38">
            <a:extLst>
              <a:ext uri="{FF2B5EF4-FFF2-40B4-BE49-F238E27FC236}">
                <a16:creationId xmlns:a16="http://schemas.microsoft.com/office/drawing/2014/main" id="{03432668-AA48-4636-A63C-32F4EFC06398}"/>
              </a:ext>
            </a:extLst>
          </p:cNvPr>
          <p:cNvSpPr txBox="1"/>
          <p:nvPr/>
        </p:nvSpPr>
        <p:spPr>
          <a:xfrm>
            <a:off x="1820419" y="7210550"/>
            <a:ext cx="1787099" cy="200055"/>
          </a:xfrm>
          <a:prstGeom prst="rect">
            <a:avLst/>
          </a:prstGeom>
          <a:noFill/>
        </p:spPr>
        <p:txBody>
          <a:bodyPr wrap="square" rtlCol="0">
            <a:spAutoFit/>
          </a:bodyPr>
          <a:lstStyle/>
          <a:p>
            <a:r>
              <a:rPr lang="es-ES" sz="700" dirty="0">
                <a:latin typeface="Arial" panose="020B0604020202020204" pitchFamily="34" charset="0"/>
                <a:cs typeface="Arial" panose="020B0604020202020204" pitchFamily="34" charset="0"/>
              </a:rPr>
              <a:t>Figura 4: Descomposición de los efectos</a:t>
            </a:r>
            <a:endParaRPr lang="es-CL" sz="700" dirty="0">
              <a:latin typeface="Arial" panose="020B0604020202020204" pitchFamily="34" charset="0"/>
              <a:cs typeface="Arial" panose="020B0604020202020204" pitchFamily="34" charset="0"/>
            </a:endParaRPr>
          </a:p>
        </p:txBody>
      </p:sp>
      <p:sp>
        <p:nvSpPr>
          <p:cNvPr id="40" name="CuadroTexto 39">
            <a:extLst>
              <a:ext uri="{FF2B5EF4-FFF2-40B4-BE49-F238E27FC236}">
                <a16:creationId xmlns:a16="http://schemas.microsoft.com/office/drawing/2014/main" id="{E6718120-F080-41BB-8F40-35159CF9C776}"/>
              </a:ext>
            </a:extLst>
          </p:cNvPr>
          <p:cNvSpPr txBox="1"/>
          <p:nvPr/>
        </p:nvSpPr>
        <p:spPr>
          <a:xfrm>
            <a:off x="35476" y="7193050"/>
            <a:ext cx="1857183" cy="200055"/>
          </a:xfrm>
          <a:prstGeom prst="rect">
            <a:avLst/>
          </a:prstGeom>
          <a:noFill/>
        </p:spPr>
        <p:txBody>
          <a:bodyPr wrap="square" rtlCol="0">
            <a:spAutoFit/>
          </a:bodyPr>
          <a:lstStyle/>
          <a:p>
            <a:r>
              <a:rPr lang="es-ES" sz="700" dirty="0">
                <a:latin typeface="Arial" panose="020B0604020202020204" pitchFamily="34" charset="0"/>
                <a:cs typeface="Arial" panose="020B0604020202020204" pitchFamily="34" charset="0"/>
              </a:rPr>
              <a:t>Figura 3: Impactos, declive y recuperación</a:t>
            </a:r>
            <a:endParaRPr lang="es-CL" sz="700" dirty="0">
              <a:latin typeface="Arial" panose="020B0604020202020204" pitchFamily="34" charset="0"/>
              <a:cs typeface="Arial" panose="020B0604020202020204" pitchFamily="34" charset="0"/>
            </a:endParaRPr>
          </a:p>
        </p:txBody>
      </p:sp>
      <p:sp>
        <p:nvSpPr>
          <p:cNvPr id="41" name="Cuadro de texto 35">
            <a:extLst>
              <a:ext uri="{FF2B5EF4-FFF2-40B4-BE49-F238E27FC236}">
                <a16:creationId xmlns:a16="http://schemas.microsoft.com/office/drawing/2014/main" id="{6F667912-DCD9-4132-A9A5-7A41624DEFD2}"/>
              </a:ext>
            </a:extLst>
          </p:cNvPr>
          <p:cNvSpPr txBox="1">
            <a:spLocks noChangeArrowheads="1"/>
          </p:cNvSpPr>
          <p:nvPr/>
        </p:nvSpPr>
        <p:spPr bwMode="auto">
          <a:xfrm>
            <a:off x="189752" y="2231447"/>
            <a:ext cx="2253411" cy="1269475"/>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171450" marR="3810" indent="-171450" algn="just">
              <a:spcBef>
                <a:spcPts val="875"/>
              </a:spcBef>
              <a:spcAft>
                <a:spcPts val="0"/>
              </a:spcAft>
              <a:buSzPct val="140000"/>
              <a:buBlip>
                <a:blip r:embed="rId5"/>
              </a:buBlip>
            </a:pPr>
            <a:r>
              <a:rPr lang="es-ES" sz="800" dirty="0">
                <a:latin typeface="Arial" panose="020B0604020202020204" pitchFamily="34" charset="0"/>
                <a:ea typeface="Arial" panose="020B0604020202020204" pitchFamily="34" charset="0"/>
              </a:rPr>
              <a:t>Una consecuencia de las profundas crisis o prolongadas desaceleraciones, es el renovado el interés por el estudio de la resiliencia económica. Pero, sin  una teoría consolidada</a:t>
            </a:r>
          </a:p>
          <a:p>
            <a:pPr marL="171450" marR="3810" indent="-171450" algn="just">
              <a:spcBef>
                <a:spcPts val="875"/>
              </a:spcBef>
              <a:spcAft>
                <a:spcPts val="0"/>
              </a:spcAft>
              <a:buSzPct val="140000"/>
              <a:buBlip>
                <a:blip r:embed="rId5"/>
              </a:buBlip>
            </a:pPr>
            <a:r>
              <a:rPr lang="es-ES" sz="800" dirty="0">
                <a:latin typeface="Arial" panose="020B0604020202020204" pitchFamily="34" charset="0"/>
                <a:ea typeface="Arial" panose="020B0604020202020204" pitchFamily="34" charset="0"/>
              </a:rPr>
              <a:t>Se ha prestado muy poca atención al comportamiento de la resiliencia económica regional en países subdesarrollados. </a:t>
            </a:r>
            <a:r>
              <a:rPr lang="es-ES" sz="800" dirty="0">
                <a:effectLst/>
                <a:latin typeface="Arial" panose="020B0604020202020204" pitchFamily="34" charset="0"/>
                <a:ea typeface="Arial" panose="020B0604020202020204" pitchFamily="34" charset="0"/>
              </a:rPr>
              <a:t>Chile </a:t>
            </a:r>
            <a:r>
              <a:rPr lang="es-ES" sz="800" dirty="0">
                <a:latin typeface="Arial" panose="020B0604020202020204" pitchFamily="34" charset="0"/>
                <a:ea typeface="Arial" panose="020B0604020202020204" pitchFamily="34" charset="0"/>
              </a:rPr>
              <a:t>un caso interesante, vulnerable y resiliente </a:t>
            </a:r>
            <a:endParaRPr lang="ca-ES" sz="800" dirty="0">
              <a:effectLst/>
              <a:latin typeface="Arial" panose="020B0604020202020204" pitchFamily="34" charset="0"/>
              <a:ea typeface="Arial" panose="020B0604020202020204" pitchFamily="34" charset="0"/>
            </a:endParaRPr>
          </a:p>
        </p:txBody>
      </p:sp>
      <p:sp>
        <p:nvSpPr>
          <p:cNvPr id="42" name="Rectángulo 41">
            <a:extLst>
              <a:ext uri="{FF2B5EF4-FFF2-40B4-BE49-F238E27FC236}">
                <a16:creationId xmlns:a16="http://schemas.microsoft.com/office/drawing/2014/main" id="{AE831AE5-2479-4EBB-8D5C-DCF1285F3771}"/>
              </a:ext>
            </a:extLst>
          </p:cNvPr>
          <p:cNvSpPr/>
          <p:nvPr/>
        </p:nvSpPr>
        <p:spPr>
          <a:xfrm>
            <a:off x="189753" y="1877413"/>
            <a:ext cx="2253410" cy="275804"/>
          </a:xfrm>
          <a:prstGeom prst="rect">
            <a:avLst/>
          </a:prstGeom>
          <a:solidFill>
            <a:schemeClr val="bg1">
              <a:lumMod val="8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INTRODUCCIÓN</a:t>
            </a:r>
          </a:p>
        </p:txBody>
      </p:sp>
    </p:spTree>
    <p:extLst>
      <p:ext uri="{BB962C8B-B14F-4D97-AF65-F5344CB8AC3E}">
        <p14:creationId xmlns:p14="http://schemas.microsoft.com/office/powerpoint/2010/main" val="330800196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371</TotalTime>
  <Words>631</Words>
  <Application>Microsoft Office PowerPoint</Application>
  <PresentationFormat>A4 (210 x 297 mm)</PresentationFormat>
  <Paragraphs>42</Paragraphs>
  <Slides>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vt:i4>
      </vt:variant>
    </vt:vector>
  </HeadingPairs>
  <TitlesOfParts>
    <vt:vector size="7" baseType="lpstr">
      <vt:lpstr>Arial</vt:lpstr>
      <vt:lpstr>Calibri</vt:lpstr>
      <vt:lpstr>Calibri Light</vt:lpstr>
      <vt:lpstr>Cambria Math</vt:lpstr>
      <vt:lpstr>Wingdings</vt:lpstr>
      <vt:lpstr>Tema de Office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pauinsan@alumni.uv.es</dc:creator>
  <cp:lastModifiedBy>Cristian Andrés Delgado Bello</cp:lastModifiedBy>
  <cp:revision>44</cp:revision>
  <dcterms:created xsi:type="dcterms:W3CDTF">2020-10-20T10:11:47Z</dcterms:created>
  <dcterms:modified xsi:type="dcterms:W3CDTF">2020-11-10T00:33:30Z</dcterms:modified>
</cp:coreProperties>
</file>