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906000" type="A4"/>
  <p:notesSz cx="9144000" cy="6858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353"/>
    <p:restoredTop sz="96715"/>
  </p:normalViewPr>
  <p:slideViewPr>
    <p:cSldViewPr snapToGrid="0" snapToObjects="1">
      <p:cViewPr varScale="1">
        <p:scale>
          <a:sx n="62" d="100"/>
          <a:sy n="62" d="100"/>
        </p:scale>
        <p:origin x="2256" y="5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23/11/2020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73431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23/11/2020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1753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23/11/2020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8130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23/11/2020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286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23/11/2020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1065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23/11/2020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28394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23/11/2020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01934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23/11/2020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979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23/11/2020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3135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23/11/2020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873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23/11/2020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0000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E2A95-667A-0741-8BF5-6CAC44F5EFBC}" type="datetimeFigureOut">
              <a:rPr lang="es-ES_tradnl" smtClean="0"/>
              <a:t>23/11/2020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080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gonzalez@ced.uab.es" TargetMode="External"/><Relationship Id="rId7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38191/iirr-jorr.20.013" TargetMode="External"/><Relationship Id="rId5" Type="http://schemas.openxmlformats.org/officeDocument/2006/relationships/hyperlink" Target="https://doi.org/10.14422/mig.i43.y2017.006" TargetMode="Externa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501F2D3-3BE7-B247-98B8-E323BC917BDC}"/>
              </a:ext>
            </a:extLst>
          </p:cNvPr>
          <p:cNvSpPr txBox="1"/>
          <p:nvPr/>
        </p:nvSpPr>
        <p:spPr>
          <a:xfrm>
            <a:off x="15666" y="97250"/>
            <a:ext cx="329024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700" b="1" dirty="0" smtClean="0"/>
              <a:t>¿Ha compensado la inmigración</a:t>
            </a:r>
          </a:p>
          <a:p>
            <a:pPr algn="just"/>
            <a:r>
              <a:rPr lang="es-ES_tradnl" sz="1700" b="1" dirty="0"/>
              <a:t>e</a:t>
            </a:r>
            <a:r>
              <a:rPr lang="es-ES_tradnl" sz="1700" b="1" dirty="0" smtClean="0"/>
              <a:t>xtrajera la pérdida da capital</a:t>
            </a:r>
          </a:p>
          <a:p>
            <a:pPr algn="just"/>
            <a:r>
              <a:rPr lang="es-ES_tradnl" sz="1700" b="1" dirty="0"/>
              <a:t>h</a:t>
            </a:r>
            <a:r>
              <a:rPr lang="es-ES_tradnl" sz="1700" b="1" dirty="0" smtClean="0"/>
              <a:t>umano local en las provincias</a:t>
            </a:r>
          </a:p>
          <a:p>
            <a:pPr algn="just"/>
            <a:r>
              <a:rPr lang="es-ES_tradnl" sz="1700" b="1" dirty="0"/>
              <a:t>e</a:t>
            </a:r>
            <a:r>
              <a:rPr lang="es-ES_tradnl" sz="1700" b="1" dirty="0" smtClean="0"/>
              <a:t>migratorias?</a:t>
            </a:r>
            <a:endParaRPr lang="es-ES_tradnl" sz="17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0BAF43-FA28-4D42-8C80-AFAD757130F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909" y="161588"/>
            <a:ext cx="3408190" cy="11957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D9778DD-7EF1-0045-9488-FEC7072A1A1F}"/>
              </a:ext>
            </a:extLst>
          </p:cNvPr>
          <p:cNvSpPr txBox="1"/>
          <p:nvPr/>
        </p:nvSpPr>
        <p:spPr>
          <a:xfrm>
            <a:off x="51001" y="1212564"/>
            <a:ext cx="2007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 smtClean="0"/>
              <a:t>Miguel González-Leonardo</a:t>
            </a:r>
            <a:endParaRPr lang="es-ES_tradnl" sz="1200" dirty="0"/>
          </a:p>
          <a:p>
            <a:r>
              <a:rPr lang="es-ES_tradnl" sz="1200" i="1" dirty="0" smtClean="0"/>
              <a:t>Centre </a:t>
            </a:r>
            <a:r>
              <a:rPr lang="es-ES_tradnl" sz="1200" i="1" dirty="0" err="1" smtClean="0"/>
              <a:t>d´Estudis</a:t>
            </a:r>
            <a:r>
              <a:rPr lang="es-ES_tradnl" sz="1200" i="1" dirty="0" smtClean="0"/>
              <a:t> </a:t>
            </a:r>
            <a:r>
              <a:rPr lang="es-ES_tradnl" sz="1200" i="1" dirty="0" err="1" smtClean="0"/>
              <a:t>Demogràfics</a:t>
            </a:r>
            <a:endParaRPr lang="es-ES_tradnl" sz="1200" i="1" dirty="0"/>
          </a:p>
          <a:p>
            <a:r>
              <a:rPr lang="es-ES_tradnl" sz="1200" dirty="0" smtClean="0">
                <a:hlinkClick r:id="rId3"/>
              </a:rPr>
              <a:t>mgonzalez@ced.uab.es</a:t>
            </a:r>
            <a:endParaRPr lang="es-ES_tradnl" sz="1200" dirty="0" smtClean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708200F-6380-9D41-9AA4-7DC1D050EAE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6" y="9397218"/>
            <a:ext cx="6842334" cy="50878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Cuadro de texto 35">
            <a:extLst>
              <a:ext uri="{FF2B5EF4-FFF2-40B4-BE49-F238E27FC236}">
                <a16:creationId xmlns:a16="http://schemas.microsoft.com/office/drawing/2014/main" id="{74887667-13A0-9B46-B061-4EEB7A41D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35" y="2195564"/>
            <a:ext cx="2686652" cy="2015041"/>
          </a:xfrm>
          <a:prstGeom prst="rect">
            <a:avLst/>
          </a:prstGeom>
          <a:noFill/>
          <a:ln w="5319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700"/>
              </a:spcBef>
              <a:spcAft>
                <a:spcPts val="0"/>
              </a:spcAft>
            </a:pPr>
            <a:r>
              <a:rPr lang="es-ES" sz="1100" dirty="0" smtClean="0">
                <a:latin typeface="Arial" panose="020B0604020202020204" pitchFamily="34" charset="0"/>
                <a:ea typeface="Arial" panose="020B0604020202020204" pitchFamily="34" charset="0"/>
              </a:rPr>
              <a:t>Estudios recientes documentan procesos de descapitalización educativa en algunos territorios, causados por las migraciones internas de jóvenes españoles (González-Leonardo et al., 2020) y, en menor medida, por la emigración exterior (González-</a:t>
            </a:r>
            <a:r>
              <a:rPr lang="es-ES" sz="1100" dirty="0">
                <a:latin typeface="Arial" panose="020B0604020202020204" pitchFamily="34" charset="0"/>
                <a:ea typeface="Arial" panose="020B0604020202020204" pitchFamily="34" charset="0"/>
              </a:rPr>
              <a:t>E</a:t>
            </a:r>
            <a:r>
              <a:rPr lang="es-ES" sz="1100" dirty="0" smtClean="0">
                <a:latin typeface="Arial" panose="020B0604020202020204" pitchFamily="34" charset="0"/>
                <a:ea typeface="Arial" panose="020B0604020202020204" pitchFamily="34" charset="0"/>
              </a:rPr>
              <a:t>nríquez y Martín-Romera, 2018).</a:t>
            </a:r>
          </a:p>
          <a:p>
            <a:pPr marR="3810" algn="just">
              <a:spcBef>
                <a:spcPts val="700"/>
              </a:spcBef>
              <a:spcAft>
                <a:spcPts val="0"/>
              </a:spcAft>
            </a:pPr>
            <a:r>
              <a:rPr lang="es-ES" sz="1100" dirty="0" smtClean="0">
                <a:latin typeface="Arial" panose="020B0604020202020204" pitchFamily="34" charset="0"/>
                <a:ea typeface="Arial" panose="020B0604020202020204" pitchFamily="34" charset="0"/>
              </a:rPr>
              <a:t>El objetivo de esta investigación es analizar si la inmigración extranjera ha compensado dichos procesos de descapitalización educativa.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3E74BFF-2FAA-244E-B27C-7964D66DC949}"/>
              </a:ext>
            </a:extLst>
          </p:cNvPr>
          <p:cNvSpPr/>
          <p:nvPr/>
        </p:nvSpPr>
        <p:spPr>
          <a:xfrm>
            <a:off x="110834" y="1896183"/>
            <a:ext cx="2686653" cy="252000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endParaRPr lang="es-ES_tradnl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060FCC1-C598-E846-9235-A9278356C3D0}"/>
              </a:ext>
            </a:extLst>
          </p:cNvPr>
          <p:cNvSpPr/>
          <p:nvPr/>
        </p:nvSpPr>
        <p:spPr>
          <a:xfrm>
            <a:off x="110833" y="4214156"/>
            <a:ext cx="2686521" cy="252000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METODOLOGÍA</a:t>
            </a:r>
            <a:endParaRPr lang="es-ES_tradnl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Cuadro de texto 35">
            <a:extLst>
              <a:ext uri="{FF2B5EF4-FFF2-40B4-BE49-F238E27FC236}">
                <a16:creationId xmlns:a16="http://schemas.microsoft.com/office/drawing/2014/main" id="{D555C621-ADC9-9647-9D4F-7E356FCF9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35" y="4530550"/>
            <a:ext cx="2686519" cy="1890418"/>
          </a:xfrm>
          <a:prstGeom prst="rect">
            <a:avLst/>
          </a:prstGeom>
          <a:noFill/>
          <a:ln w="5319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700"/>
              </a:spcBef>
              <a:spcAft>
                <a:spcPts val="0"/>
              </a:spcAft>
            </a:pPr>
            <a:r>
              <a:rPr lang="es-ES" sz="1100" dirty="0" smtClean="0">
                <a:latin typeface="Arial" panose="020B0604020202020204" pitchFamily="34" charset="0"/>
                <a:ea typeface="Arial" panose="020B0604020202020204" pitchFamily="34" charset="0"/>
              </a:rPr>
              <a:t>Fuente: </a:t>
            </a:r>
            <a:r>
              <a:rPr lang="es-ES" sz="1100" i="1" dirty="0" smtClean="0">
                <a:latin typeface="Arial" panose="020B0604020202020204" pitchFamily="34" charset="0"/>
                <a:ea typeface="Arial" panose="020B0604020202020204" pitchFamily="34" charset="0"/>
              </a:rPr>
              <a:t>Censo de 2011</a:t>
            </a:r>
            <a:r>
              <a:rPr lang="es-ES" sz="1100" dirty="0" smtClean="0"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</a:p>
          <a:p>
            <a:pPr marR="3810" algn="just">
              <a:spcBef>
                <a:spcPts val="700"/>
              </a:spcBef>
              <a:spcAft>
                <a:spcPts val="0"/>
              </a:spcAft>
            </a:pPr>
            <a:r>
              <a:rPr lang="es-ES" sz="1100" dirty="0" smtClean="0">
                <a:latin typeface="Arial" panose="020B0604020202020204" pitchFamily="34" charset="0"/>
                <a:ea typeface="Arial" panose="020B0604020202020204" pitchFamily="34" charset="0"/>
              </a:rPr>
              <a:t>Se calculará el índice</a:t>
            </a:r>
            <a:r>
              <a:rPr lang="es-ES" sz="110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de migración </a:t>
            </a:r>
            <a:r>
              <a:rPr lang="es-ES" sz="1100" dirty="0" smtClean="0">
                <a:latin typeface="Arial" panose="020B0604020202020204" pitchFamily="34" charset="0"/>
                <a:ea typeface="Arial" panose="020B0604020202020204" pitchFamily="34" charset="0"/>
              </a:rPr>
              <a:t>neta </a:t>
            </a:r>
            <a:r>
              <a:rPr lang="es-ES" sz="110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para la población de 25 a 39 años con y sin estudios universitarios -balance neto interprovincial de españoles </a:t>
            </a:r>
            <a:r>
              <a:rPr lang="es-ES" sz="1100" dirty="0" smtClean="0">
                <a:latin typeface="Arial" panose="020B0604020202020204" pitchFamily="34" charset="0"/>
                <a:ea typeface="Arial" panose="020B0604020202020204" pitchFamily="34" charset="0"/>
              </a:rPr>
              <a:t>más</a:t>
            </a:r>
            <a:r>
              <a:rPr lang="es-ES" sz="110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el stock de extranjeros residentes en España-.</a:t>
            </a:r>
          </a:p>
          <a:p>
            <a:pPr marR="3810" algn="just">
              <a:spcBef>
                <a:spcPts val="700"/>
              </a:spcBef>
              <a:spcAft>
                <a:spcPts val="0"/>
              </a:spcAft>
            </a:pPr>
            <a:r>
              <a:rPr lang="es-ES" sz="110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La emigración exterior de españoles se excluye por su escasa entidad cuantitativa y por no disponer del nivel de estudios en el en el </a:t>
            </a:r>
            <a:r>
              <a:rPr lang="es-ES" sz="1100" i="1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PERE</a:t>
            </a:r>
            <a:r>
              <a:rPr lang="es-ES" sz="110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endParaRPr lang="ca-ES" sz="11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AAA749A-D7D8-334A-91D4-36BD496391B7}"/>
              </a:ext>
            </a:extLst>
          </p:cNvPr>
          <p:cNvSpPr/>
          <p:nvPr/>
        </p:nvSpPr>
        <p:spPr>
          <a:xfrm>
            <a:off x="2999508" y="1433712"/>
            <a:ext cx="3761750" cy="252000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FIGURA 1</a:t>
            </a:r>
            <a:endParaRPr lang="es-ES_tradnl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5A6573C0-7AE4-5044-A0F0-75141C751CEF}"/>
              </a:ext>
            </a:extLst>
          </p:cNvPr>
          <p:cNvSpPr/>
          <p:nvPr/>
        </p:nvSpPr>
        <p:spPr>
          <a:xfrm>
            <a:off x="110835" y="6489555"/>
            <a:ext cx="2674964" cy="252000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es-ES_tradnl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Cuadro de texto 35">
            <a:extLst>
              <a:ext uri="{FF2B5EF4-FFF2-40B4-BE49-F238E27FC236}">
                <a16:creationId xmlns:a16="http://schemas.microsoft.com/office/drawing/2014/main" id="{FC7BE44C-CEDF-0142-85DA-0D001D093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35" y="6798185"/>
            <a:ext cx="2674963" cy="1688502"/>
          </a:xfrm>
          <a:prstGeom prst="rect">
            <a:avLst/>
          </a:prstGeom>
          <a:noFill/>
          <a:ln w="5319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10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La inmigración extranjera ha compensado la pérdida de población, pero no la descapitalización educativa de jóvenes con estudios universitarios en las provincias emisoras.</a:t>
            </a:r>
          </a:p>
          <a:p>
            <a:pPr marR="3810" algn="just">
              <a:spcBef>
                <a:spcPts val="700"/>
              </a:spcBef>
              <a:spcAft>
                <a:spcPts val="0"/>
              </a:spcAft>
            </a:pPr>
            <a:r>
              <a:rPr lang="es-ES" sz="1100" dirty="0" smtClean="0">
                <a:latin typeface="Arial" panose="020B0604020202020204" pitchFamily="34" charset="0"/>
                <a:ea typeface="Arial" panose="020B0604020202020204" pitchFamily="34" charset="0"/>
              </a:rPr>
              <a:t>Los extranjeros que llegaron a estos territorios tenían un nivel de estudios limitado y los más formados se asentaron en las áreas receptoras de españoles.</a:t>
            </a:r>
            <a:endParaRPr lang="es-ES" sz="110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C0834D4-C66C-7640-B5A2-7FBD18EFD9DE}"/>
              </a:ext>
            </a:extLst>
          </p:cNvPr>
          <p:cNvSpPr/>
          <p:nvPr/>
        </p:nvSpPr>
        <p:spPr>
          <a:xfrm>
            <a:off x="2922946" y="7561654"/>
            <a:ext cx="3838312" cy="248653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ES_tradnl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6682FDF2-B296-4644-BD29-08FBD26A8EAB}"/>
              </a:ext>
            </a:extLst>
          </p:cNvPr>
          <p:cNvSpPr/>
          <p:nvPr/>
        </p:nvSpPr>
        <p:spPr>
          <a:xfrm>
            <a:off x="110835" y="8481902"/>
            <a:ext cx="6671204" cy="225776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REFERENCIAS</a:t>
            </a:r>
            <a:endParaRPr lang="es-ES_tradnl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uadro de texto 35">
            <a:extLst>
              <a:ext uri="{FF2B5EF4-FFF2-40B4-BE49-F238E27FC236}">
                <a16:creationId xmlns:a16="http://schemas.microsoft.com/office/drawing/2014/main" id="{D7DF5759-FFA7-5745-A724-1F1CE74CF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2947" y="7869733"/>
            <a:ext cx="3838312" cy="660498"/>
          </a:xfrm>
          <a:prstGeom prst="rect">
            <a:avLst/>
          </a:prstGeom>
          <a:noFill/>
          <a:ln w="5319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100" dirty="0" smtClean="0">
                <a:latin typeface="Arial" panose="020B0604020202020204" pitchFamily="34" charset="0"/>
                <a:ea typeface="Arial" panose="020B0604020202020204" pitchFamily="34" charset="0"/>
              </a:rPr>
              <a:t>El d</a:t>
            </a:r>
            <a:r>
              <a:rPr lang="es-ES" sz="110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esequilibrio en la redistribución del capital </a:t>
            </a:r>
            <a:r>
              <a:rPr lang="es-ES" sz="110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humano cualificado </a:t>
            </a:r>
            <a:r>
              <a:rPr lang="es-ES" sz="110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de la población española </a:t>
            </a:r>
            <a:r>
              <a:rPr lang="es-ES" sz="110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es </a:t>
            </a:r>
            <a:r>
              <a:rPr lang="es-ES" sz="110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extrapolable a los patrones de asentamiento de la inmigración extranjera.</a:t>
            </a:r>
            <a:endParaRPr lang="ca-ES" sz="11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8" name="Cuadro de texto 35">
            <a:extLst>
              <a:ext uri="{FF2B5EF4-FFF2-40B4-BE49-F238E27FC236}">
                <a16:creationId xmlns:a16="http://schemas.microsoft.com/office/drawing/2014/main" id="{125D3899-A065-B540-9BC4-B53D9E759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35" y="8763803"/>
            <a:ext cx="6671204" cy="691672"/>
          </a:xfrm>
          <a:prstGeom prst="rect">
            <a:avLst/>
          </a:prstGeom>
          <a:noFill/>
          <a:ln w="5319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Aft>
                <a:spcPts val="0"/>
              </a:spcAft>
            </a:pPr>
            <a:r>
              <a:rPr lang="es-ES" sz="900" dirty="0">
                <a:latin typeface="Arial" panose="020B0604020202020204" pitchFamily="34" charset="0"/>
                <a:ea typeface="Arial" panose="020B0604020202020204" pitchFamily="34" charset="0"/>
              </a:rPr>
              <a:t>González-Enríquez, C., Martínez-Romera, J.P. (2017). La emigración española cualificada tras la crisis. Una comparación con la italiana, griega y portuguesa. </a:t>
            </a:r>
            <a:r>
              <a:rPr lang="es-ES" sz="900" i="1" dirty="0">
                <a:latin typeface="Arial" panose="020B0604020202020204" pitchFamily="34" charset="0"/>
                <a:ea typeface="Arial" panose="020B0604020202020204" pitchFamily="34" charset="0"/>
              </a:rPr>
              <a:t>Migraciones, </a:t>
            </a:r>
            <a:r>
              <a:rPr lang="es-ES" sz="900" i="1" dirty="0" smtClean="0">
                <a:latin typeface="Arial" panose="020B0604020202020204" pitchFamily="34" charset="0"/>
                <a:ea typeface="Arial" panose="020B0604020202020204" pitchFamily="34" charset="0"/>
              </a:rPr>
              <a:t>43</a:t>
            </a:r>
            <a:r>
              <a:rPr lang="es-ES" sz="900" dirty="0" smtClean="0">
                <a:latin typeface="Arial" panose="020B0604020202020204" pitchFamily="34" charset="0"/>
                <a:ea typeface="Arial" panose="020B0604020202020204" pitchFamily="34" charset="0"/>
              </a:rPr>
              <a:t>, </a:t>
            </a:r>
            <a:r>
              <a:rPr lang="es-ES" sz="900" dirty="0">
                <a:latin typeface="Arial" panose="020B0604020202020204" pitchFamily="34" charset="0"/>
                <a:ea typeface="Arial" panose="020B0604020202020204" pitchFamily="34" charset="0"/>
              </a:rPr>
              <a:t>117-145. </a:t>
            </a:r>
            <a:r>
              <a:rPr lang="es-ES" sz="900" dirty="0">
                <a:latin typeface="Arial" panose="020B0604020202020204" pitchFamily="34" charset="0"/>
                <a:ea typeface="Arial" panose="020B0604020202020204" pitchFamily="34" charset="0"/>
                <a:hlinkClick r:id="rId5"/>
              </a:rPr>
              <a:t>https://</a:t>
            </a:r>
            <a:r>
              <a:rPr lang="es-ES" sz="900" dirty="0" smtClean="0">
                <a:latin typeface="Arial" panose="020B0604020202020204" pitchFamily="34" charset="0"/>
                <a:ea typeface="Arial" panose="020B0604020202020204" pitchFamily="34" charset="0"/>
                <a:hlinkClick r:id="rId5"/>
              </a:rPr>
              <a:t>doi.org/10.14422/mig.i43.y2017.006</a:t>
            </a:r>
            <a:endParaRPr lang="es-ES" sz="900" dirty="0" smtClean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3810" algn="just">
              <a:spcBef>
                <a:spcPts val="400"/>
              </a:spcBef>
              <a:spcAft>
                <a:spcPts val="0"/>
              </a:spcAft>
            </a:pPr>
            <a:r>
              <a:rPr lang="es-ES" sz="900" dirty="0" smtClean="0">
                <a:latin typeface="Arial" panose="020B0604020202020204" pitchFamily="34" charset="0"/>
                <a:ea typeface="Arial" panose="020B0604020202020204" pitchFamily="34" charset="0"/>
              </a:rPr>
              <a:t>González-Leonardo</a:t>
            </a:r>
            <a:r>
              <a:rPr lang="es-ES" sz="900" dirty="0">
                <a:latin typeface="Arial" panose="020B0604020202020204" pitchFamily="34" charset="0"/>
                <a:ea typeface="Arial" panose="020B0604020202020204" pitchFamily="34" charset="0"/>
              </a:rPr>
              <a:t>, M., </a:t>
            </a:r>
            <a:r>
              <a:rPr lang="es-ES" sz="900" dirty="0" err="1">
                <a:latin typeface="Arial" panose="020B0604020202020204" pitchFamily="34" charset="0"/>
                <a:ea typeface="Arial" panose="020B0604020202020204" pitchFamily="34" charset="0"/>
              </a:rPr>
              <a:t>Recaño</a:t>
            </a:r>
            <a:r>
              <a:rPr lang="es-ES" sz="900" dirty="0">
                <a:latin typeface="Arial" panose="020B0604020202020204" pitchFamily="34" charset="0"/>
                <a:ea typeface="Arial" panose="020B0604020202020204" pitchFamily="34" charset="0"/>
              </a:rPr>
              <a:t>, J., &amp; López-Gay, A. (2020). Selectividad migratoria y acumulación regional del capital humano cualificado en España. </a:t>
            </a:r>
            <a:r>
              <a:rPr lang="es-ES" sz="900" i="1" dirty="0">
                <a:latin typeface="Arial" panose="020B0604020202020204" pitchFamily="34" charset="0"/>
                <a:ea typeface="Arial" panose="020B0604020202020204" pitchFamily="34" charset="0"/>
              </a:rPr>
              <a:t>Investigaciones Regionales, </a:t>
            </a:r>
            <a:r>
              <a:rPr lang="es-ES" sz="900" i="1" dirty="0" smtClean="0">
                <a:latin typeface="Arial" panose="020B0604020202020204" pitchFamily="34" charset="0"/>
                <a:ea typeface="Arial" panose="020B0604020202020204" pitchFamily="34" charset="0"/>
              </a:rPr>
              <a:t>47</a:t>
            </a:r>
            <a:r>
              <a:rPr lang="es-ES" sz="900" dirty="0">
                <a:latin typeface="Arial" panose="020B0604020202020204" pitchFamily="34" charset="0"/>
                <a:ea typeface="Arial" panose="020B0604020202020204" pitchFamily="34" charset="0"/>
              </a:rPr>
              <a:t>, 113-133. </a:t>
            </a:r>
            <a:r>
              <a:rPr lang="es-ES" sz="900" dirty="0">
                <a:latin typeface="Arial" panose="020B0604020202020204" pitchFamily="34" charset="0"/>
                <a:ea typeface="Arial" panose="020B0604020202020204" pitchFamily="34" charset="0"/>
                <a:hlinkClick r:id="rId6"/>
              </a:rPr>
              <a:t>https://doi.org/10.38191/iirr-jorr.20.013</a:t>
            </a:r>
            <a:r>
              <a:rPr lang="es-ES" sz="900" dirty="0" smtClean="0"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895" y="1738361"/>
            <a:ext cx="3857092" cy="578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00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195</TotalTime>
  <Words>312</Words>
  <Application>Microsoft Office PowerPoint</Application>
  <PresentationFormat>A4 (210 x 297 mm)</PresentationFormat>
  <Paragraphs>23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pauinsan@alumni.uv.es</dc:creator>
  <cp:lastModifiedBy>mgonzalez</cp:lastModifiedBy>
  <cp:revision>24</cp:revision>
  <dcterms:created xsi:type="dcterms:W3CDTF">2020-10-20T10:11:47Z</dcterms:created>
  <dcterms:modified xsi:type="dcterms:W3CDTF">2020-11-23T15:52:53Z</dcterms:modified>
</cp:coreProperties>
</file>