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933" autoAdjust="0"/>
    <p:restoredTop sz="96715"/>
  </p:normalViewPr>
  <p:slideViewPr>
    <p:cSldViewPr snapToGrid="0" snapToObjects="1">
      <p:cViewPr varScale="1">
        <p:scale>
          <a:sx n="79" d="100"/>
          <a:sy n="79" d="100"/>
        </p:scale>
        <p:origin x="38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.png"/><Relationship Id="rId3" Type="http://schemas.openxmlformats.org/officeDocument/2006/relationships/hyperlink" Target="mailto:Ricardo.teruel@edu.upct.es" TargetMode="External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microsoft.com/office/2007/relationships/hdphoto" Target="../media/hdphoto2.wdp"/><Relationship Id="rId5" Type="http://schemas.openxmlformats.org/officeDocument/2006/relationships/hyperlink" Target="mailto:mariadelmar.fernandez@edu.upct.es" TargetMode="External"/><Relationship Id="rId10" Type="http://schemas.openxmlformats.org/officeDocument/2006/relationships/image" Target="../media/image5.png"/><Relationship Id="rId4" Type="http://schemas.openxmlformats.org/officeDocument/2006/relationships/hyperlink" Target="mailto:mluz.mate@upct.es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66674" y="229744"/>
            <a:ext cx="34909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Ecocidio del Mar Menor sobre los precios de Airbnb </a:t>
            </a:r>
            <a:endParaRPr lang="es-E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ES_tradnl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402" y="211016"/>
            <a:ext cx="3031696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66674" y="799725"/>
            <a:ext cx="3470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Ricardo Teruel Gutiérrez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Ricardo.teruel@edu.upct.es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1000" dirty="0">
                <a:latin typeface="Arial" panose="020B0604020202020204" pitchFamily="34" charset="0"/>
                <a:cs typeface="Arial" panose="020B0604020202020204" pitchFamily="34" charset="0"/>
              </a:rPr>
              <a:t>María Luz Maté Sánchez-Val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  <a:hlinkClick r:id="rId4" tooltip="mailto:mluz.mate@upct.es"/>
              </a:rPr>
              <a:t>mluz.mate@upct.es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Maria del Mar Fernández Ferrero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mariadelmar.fernandez@edu.upct.es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_tradnl" sz="12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94" y="1922601"/>
            <a:ext cx="3347722" cy="293462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 objetivo principal del presente  estudio es investigar el impacto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económico producido por los altos niveles de</a:t>
            </a: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contaminación del Mar Menor 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sobre los </a:t>
            </a: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precios de Airbnb en los meses estivales desde 2017 hasta 2019. 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Además, se estudian otras variables espaciales: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Análisis de sentimiento sobre la situación medioambiental en Twitter. 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Distancia a hoteles más cercanos a cada oferta. 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Ofertas que pertenecen a la zona de La Manga (Mar Mediterráneo).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74193" y="1523654"/>
            <a:ext cx="3347723" cy="286685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3650807" y="1523654"/>
            <a:ext cx="3047731" cy="286685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0807" y="1922601"/>
            <a:ext cx="3047731" cy="293462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Para la consecución de los objetivos, se han usado técnicas aplicadas de Big data para: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 extracción y procesado de los datos del satélite Senitel para cuantificar el nivel de contaminación en cada punto del Mar Menor. 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Recopilación de datos de Airbnb (AirDNA).</a:t>
            </a:r>
            <a:endParaRPr lang="es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Webscaping de hoteles y restaurantes en Tripadvisor y comentarios en Twitter.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150" dirty="0">
                <a:latin typeface="Arial" panose="020B0604020202020204" pitchFamily="34" charset="0"/>
                <a:ea typeface="Arial" panose="020B0604020202020204" pitchFamily="34" charset="0"/>
              </a:rPr>
              <a:t>Obtenidos los datos, se realiza una regresión MCO para analizar la significatividad de las variables y un estudio sobre la dependencia espacial del modelo.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27867" y="4942125"/>
            <a:ext cx="342971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8" y="5364989"/>
            <a:ext cx="3429720" cy="2757582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666367" y="4942125"/>
            <a:ext cx="304772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2402" y="5349309"/>
            <a:ext cx="3031697" cy="2757582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Los altos niveles de contaminación afectan negativamente a los precios </a:t>
            </a: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 Airbnb en la zona del Mar Menor. 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También</a:t>
            </a: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tienen un efecto negativo los comentarios realizados en Twitter cerca de los alojamientos. </a:t>
            </a:r>
            <a:endParaRPr lang="es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127871" y="8231059"/>
            <a:ext cx="3886919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4257676" y="8231058"/>
            <a:ext cx="2456423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7" y="8598974"/>
            <a:ext cx="3886919" cy="74663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Las condiciones medioambientales, en concreto, el estado del agua en la laguna afecta a la percepción por parte de los turistas de la situación actual y, por consiguiente, al precio de los alojamientos de Airbnb.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7673" y="8598972"/>
            <a:ext cx="2456422" cy="74663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n-U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Mandić, A., &amp; Petrić, L. (2020). Environment and Sustainability.</a:t>
            </a:r>
          </a:p>
          <a:p>
            <a:pPr marR="3810" algn="just">
              <a:spcBef>
                <a:spcPts val="875"/>
              </a:spcBef>
            </a:pPr>
            <a:r>
              <a:rPr lang="en-U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Wang, D., &amp; Nicolau, J. L. (2017). International Journal of Hospitality.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9" name="Imagen 18" descr="Imagen que contiene perro, oso, pájaro, tabla&#10;&#10;Descripción generada automáticamente">
            <a:extLst>
              <a:ext uri="{FF2B5EF4-FFF2-40B4-BE49-F238E27FC236}">
                <a16:creationId xmlns:a16="http://schemas.microsoft.com/office/drawing/2014/main" id="{5357C686-AF22-4EBE-A3D3-F89A750F3117}"/>
              </a:ext>
            </a:extLst>
          </p:cNvPr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2000"/>
                    </a14:imgEffect>
                    <a14:imgEffect>
                      <a14:colorTemperature colorTemp="5965"/>
                    </a14:imgEffect>
                    <a14:imgEffect>
                      <a14:saturation sat="115000"/>
                    </a14:imgEffect>
                    <a14:imgEffect>
                      <a14:brightnessContrast bright="27000" contras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754" y="5455647"/>
            <a:ext cx="1886670" cy="10512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n 19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7AB2C389-231D-4CD3-AEC0-A874CFBFAB23}"/>
              </a:ext>
            </a:extLst>
          </p:cNvPr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" t="4195" r="849" b="14038"/>
          <a:stretch/>
        </p:blipFill>
        <p:spPr>
          <a:xfrm>
            <a:off x="189754" y="6728100"/>
            <a:ext cx="1886670" cy="10512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5AC571F-5C19-4F26-B263-685474FB981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8000"/>
                    </a14:imgEffect>
                    <a14:imgEffect>
                      <a14:brightnessContrast contrast="19000"/>
                    </a14:imgEffect>
                  </a14:imgLayer>
                </a14:imgProps>
              </a:ext>
            </a:extLst>
          </a:blip>
          <a:srcRect t="1258" r="5808" b="2311"/>
          <a:stretch/>
        </p:blipFill>
        <p:spPr>
          <a:xfrm>
            <a:off x="2087996" y="5452876"/>
            <a:ext cx="1449480" cy="23264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144F1F9-2C90-4B95-B0E1-CCF67F64A027}"/>
              </a:ext>
            </a:extLst>
          </p:cNvPr>
          <p:cNvSpPr txBox="1"/>
          <p:nvPr/>
        </p:nvSpPr>
        <p:spPr>
          <a:xfrm>
            <a:off x="236647" y="6459014"/>
            <a:ext cx="186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Contaminación Mar Menor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4A7AAB-AF81-40FE-AE22-9DA356D81E5D}"/>
              </a:ext>
            </a:extLst>
          </p:cNvPr>
          <p:cNvSpPr txBox="1"/>
          <p:nvPr/>
        </p:nvSpPr>
        <p:spPr>
          <a:xfrm>
            <a:off x="331449" y="7793667"/>
            <a:ext cx="186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Airbnb en el Mar Menor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DA933A3-8FAB-4C9A-8FA5-08A0D70805A7}"/>
              </a:ext>
            </a:extLst>
          </p:cNvPr>
          <p:cNvSpPr txBox="1"/>
          <p:nvPr/>
        </p:nvSpPr>
        <p:spPr>
          <a:xfrm>
            <a:off x="2105537" y="7793667"/>
            <a:ext cx="18231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Variables Geográficas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E154B94-B700-4EE5-9C7F-6293465C7A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49609" y="5401178"/>
            <a:ext cx="2697282" cy="1430252"/>
          </a:xfrm>
          <a:prstGeom prst="rect">
            <a:avLst/>
          </a:prstGeom>
        </p:spPr>
      </p:pic>
      <p:pic>
        <p:nvPicPr>
          <p:cNvPr id="2051" name="Imagen 5">
            <a:extLst>
              <a:ext uri="{FF2B5EF4-FFF2-40B4-BE49-F238E27FC236}">
                <a16:creationId xmlns:a16="http://schemas.microsoft.com/office/drawing/2014/main" id="{F98B7B9E-E691-450E-8E8E-70F3966FF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n 3">
            <a:extLst>
              <a:ext uri="{FF2B5EF4-FFF2-40B4-BE49-F238E27FC236}">
                <a16:creationId xmlns:a16="http://schemas.microsoft.com/office/drawing/2014/main" id="{81233818-FB74-49E9-9975-E30D78BFF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n 2">
            <a:extLst>
              <a:ext uri="{FF2B5EF4-FFF2-40B4-BE49-F238E27FC236}">
                <a16:creationId xmlns:a16="http://schemas.microsoft.com/office/drawing/2014/main" id="{36AD83E9-5ACA-492B-86D9-05959403B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80737DC-B0FB-4D82-B7A8-3CAE9D48A38D}"/>
              </a:ext>
            </a:extLst>
          </p:cNvPr>
          <p:cNvSpPr txBox="1"/>
          <p:nvPr/>
        </p:nvSpPr>
        <p:spPr>
          <a:xfrm>
            <a:off x="116296" y="5401537"/>
            <a:ext cx="7270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2016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1DE8C1B-D6A5-40E3-B1CD-C2EF3491BD42}"/>
              </a:ext>
            </a:extLst>
          </p:cNvPr>
          <p:cNvSpPr txBox="1"/>
          <p:nvPr/>
        </p:nvSpPr>
        <p:spPr>
          <a:xfrm>
            <a:off x="100596" y="6664516"/>
            <a:ext cx="7270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2016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538FB0A-333F-4A4E-94CE-3A4A50D38122}"/>
              </a:ext>
            </a:extLst>
          </p:cNvPr>
          <p:cNvSpPr txBox="1"/>
          <p:nvPr/>
        </p:nvSpPr>
        <p:spPr>
          <a:xfrm>
            <a:off x="1030109" y="6659458"/>
            <a:ext cx="7270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2019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2AEAA68-CA06-4823-91D0-A6B6B6E68466}"/>
              </a:ext>
            </a:extLst>
          </p:cNvPr>
          <p:cNvSpPr txBox="1"/>
          <p:nvPr/>
        </p:nvSpPr>
        <p:spPr>
          <a:xfrm>
            <a:off x="1048219" y="5396537"/>
            <a:ext cx="7270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339</Words>
  <Application>Microsoft Office PowerPoint</Application>
  <PresentationFormat>A4 (210 x 297 mm)</PresentationFormat>
  <Paragraphs>37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RICARDO</cp:lastModifiedBy>
  <cp:revision>22</cp:revision>
  <dcterms:created xsi:type="dcterms:W3CDTF">2020-10-20T10:11:47Z</dcterms:created>
  <dcterms:modified xsi:type="dcterms:W3CDTF">2020-11-09T18:09:42Z</dcterms:modified>
</cp:coreProperties>
</file>