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906000" type="A4"/>
  <p:notesSz cx="9144000" cy="6858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24353"/>
    <p:restoredTop sz="96715"/>
  </p:normalViewPr>
  <p:slideViewPr>
    <p:cSldViewPr snapToGrid="0" snapToObjects="1">
      <p:cViewPr>
        <p:scale>
          <a:sx n="110" d="100"/>
          <a:sy n="110" d="100"/>
        </p:scale>
        <p:origin x="-1650" y="-7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73431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17539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81302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2868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10658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28394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01934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9793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31356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18735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00002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2679D-A049-B544-A19C-76AAC994FFB9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0802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dades.ajuntament.barcelona.cat/seguiment-covid19-bcn/" TargetMode="External"/><Relationship Id="rId3" Type="http://schemas.openxmlformats.org/officeDocument/2006/relationships/hyperlink" Target="mailto:mboada@bcn.cat" TargetMode="External"/><Relationship Id="rId7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mcalvo@bcn.cat" TargetMode="External"/><Relationship Id="rId11" Type="http://schemas.openxmlformats.org/officeDocument/2006/relationships/image" Target="../media/image3.png"/><Relationship Id="rId5" Type="http://schemas.openxmlformats.org/officeDocument/2006/relationships/hyperlink" Target="mailto:mcarrillo@bcn.cat" TargetMode="External"/><Relationship Id="rId10" Type="http://schemas.openxmlformats.org/officeDocument/2006/relationships/hyperlink" Target="https://opendata-ajuntament.barcelona.cat/data/ca/dataset/indicadors-covid19-bcn" TargetMode="External"/><Relationship Id="rId4" Type="http://schemas.openxmlformats.org/officeDocument/2006/relationships/hyperlink" Target="mailto:Iaparicio@bcn.cat" TargetMode="External"/><Relationship Id="rId9" Type="http://schemas.openxmlformats.org/officeDocument/2006/relationships/hyperlink" Target="https://www.bcn.cat/estadistica/catala/index.ht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0501F2D3-3BE7-B247-98B8-E323BC917BDC}"/>
              </a:ext>
            </a:extLst>
          </p:cNvPr>
          <p:cNvSpPr txBox="1"/>
          <p:nvPr/>
        </p:nvSpPr>
        <p:spPr>
          <a:xfrm>
            <a:off x="431322" y="211015"/>
            <a:ext cx="274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Impacto en </a:t>
            </a:r>
            <a:r>
              <a:rPr lang="es-ES" b="1" dirty="0" smtClean="0"/>
              <a:t>tiempo real </a:t>
            </a:r>
            <a:r>
              <a:rPr lang="es-ES" b="1" dirty="0" smtClean="0"/>
              <a:t>en la ciudad de Barcelona de </a:t>
            </a:r>
            <a:r>
              <a:rPr lang="es-ES" b="1" dirty="0" smtClean="0"/>
              <a:t>la pandemia de </a:t>
            </a:r>
            <a:r>
              <a:rPr lang="es-ES" b="1" dirty="0" smtClean="0"/>
              <a:t>Covid-19</a:t>
            </a:r>
            <a:endParaRPr lang="es-ES_tradnl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F80BAF43-FA28-4D42-8C80-AFAD757130F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909" y="211016"/>
            <a:ext cx="3408190" cy="119575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3D9778DD-7EF1-0045-9488-FEC7072A1A1F}"/>
              </a:ext>
            </a:extLst>
          </p:cNvPr>
          <p:cNvSpPr txBox="1"/>
          <p:nvPr/>
        </p:nvSpPr>
        <p:spPr>
          <a:xfrm>
            <a:off x="127868" y="1079627"/>
            <a:ext cx="2297424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100" dirty="0" err="1" smtClean="0"/>
              <a:t>Màrius</a:t>
            </a:r>
            <a:r>
              <a:rPr lang="es-ES_tradnl" sz="1100" dirty="0" smtClean="0"/>
              <a:t> </a:t>
            </a:r>
            <a:r>
              <a:rPr lang="es-ES_tradnl" sz="1100" dirty="0" smtClean="0"/>
              <a:t>Boada (</a:t>
            </a:r>
            <a:r>
              <a:rPr lang="es-ES_tradnl" sz="1100" dirty="0" smtClean="0">
                <a:hlinkClick r:id="rId3"/>
              </a:rPr>
              <a:t>mboada@bcn.cat</a:t>
            </a:r>
            <a:r>
              <a:rPr lang="es-ES_tradnl" sz="1100" dirty="0" smtClean="0"/>
              <a:t>)</a:t>
            </a:r>
          </a:p>
          <a:p>
            <a:r>
              <a:rPr lang="es-ES_tradnl" sz="1100" dirty="0" smtClean="0"/>
              <a:t>Isaac Aparicio (</a:t>
            </a:r>
            <a:r>
              <a:rPr lang="es-ES_tradnl" sz="1100" dirty="0" smtClean="0">
                <a:hlinkClick r:id="rId4"/>
              </a:rPr>
              <a:t>Iaparicio@bcn.cat</a:t>
            </a:r>
            <a:r>
              <a:rPr lang="es-ES_tradnl" sz="1100" dirty="0" smtClean="0"/>
              <a:t>)</a:t>
            </a:r>
          </a:p>
          <a:p>
            <a:r>
              <a:rPr lang="es-ES_tradnl" sz="1100" dirty="0" smtClean="0"/>
              <a:t>Marc Carrillo (</a:t>
            </a:r>
            <a:r>
              <a:rPr lang="es-ES_tradnl" sz="1100" dirty="0" smtClean="0">
                <a:hlinkClick r:id="rId5"/>
              </a:rPr>
              <a:t>mcarrillo@bcn.cat</a:t>
            </a:r>
            <a:r>
              <a:rPr lang="es-ES_tradnl" sz="1100" dirty="0" smtClean="0"/>
              <a:t>)</a:t>
            </a:r>
          </a:p>
          <a:p>
            <a:r>
              <a:rPr lang="es-ES_tradnl" sz="1100" dirty="0" smtClean="0"/>
              <a:t>María </a:t>
            </a:r>
            <a:r>
              <a:rPr lang="es-ES_tradnl" sz="1100" dirty="0"/>
              <a:t>Jesús Calvo (</a:t>
            </a:r>
            <a:r>
              <a:rPr lang="es-ES_tradnl" sz="1100" dirty="0">
                <a:hlinkClick r:id="rId6"/>
              </a:rPr>
              <a:t>mcalvo@bcn.cat</a:t>
            </a:r>
            <a:r>
              <a:rPr lang="es-ES_tradnl" sz="1100" dirty="0"/>
              <a:t>)</a:t>
            </a:r>
          </a:p>
          <a:p>
            <a:r>
              <a:rPr lang="es-ES_tradnl" sz="1100" dirty="0" smtClean="0"/>
              <a:t>Ayuntamiento </a:t>
            </a:r>
            <a:r>
              <a:rPr lang="es-ES_tradnl" sz="1100" dirty="0" smtClean="0"/>
              <a:t>de </a:t>
            </a:r>
            <a:r>
              <a:rPr lang="es-ES_tradnl" sz="1100" dirty="0" smtClean="0"/>
              <a:t>Barcelona</a:t>
            </a:r>
            <a:endParaRPr lang="es-ES_tradnl" sz="11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E708200F-6380-9D41-9AA4-7DC1D050EAE2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6" y="9397218"/>
            <a:ext cx="6842334" cy="50878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Cuadro de texto 35">
            <a:extLst>
              <a:ext uri="{FF2B5EF4-FFF2-40B4-BE49-F238E27FC236}">
                <a16:creationId xmlns:a16="http://schemas.microsoft.com/office/drawing/2014/main" xmlns="" id="{74887667-13A0-9B46-B061-4EEB7A41D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753" y="2356335"/>
            <a:ext cx="2253411" cy="2572854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ctr">
              <a:spcBef>
                <a:spcPts val="875"/>
              </a:spcBef>
              <a:spcAft>
                <a:spcPts val="0"/>
              </a:spcAft>
            </a:pPr>
            <a:r>
              <a:rPr lang="es-ES" sz="1200" dirty="0" smtClean="0">
                <a:latin typeface="Arial" panose="020B0604020202020204" pitchFamily="34" charset="0"/>
                <a:ea typeface="Arial" panose="020B0604020202020204" pitchFamily="34" charset="0"/>
              </a:rPr>
              <a:t>Cuantificar </a:t>
            </a:r>
            <a:r>
              <a:rPr lang="es-ES" sz="1200" dirty="0">
                <a:latin typeface="Arial" panose="020B0604020202020204" pitchFamily="34" charset="0"/>
                <a:ea typeface="Arial" panose="020B0604020202020204" pitchFamily="34" charset="0"/>
              </a:rPr>
              <a:t>el alcance y el impacto de la pandemia COVID-19 en la ciudad de Barcelona mediante la evolución de diversos indicadores relacionados con la </a:t>
            </a:r>
            <a:r>
              <a:rPr lang="es-ES" sz="1200" dirty="0" smtClean="0">
                <a:latin typeface="Arial" panose="020B0604020202020204" pitchFamily="34" charset="0"/>
                <a:ea typeface="Arial" panose="020B0604020202020204" pitchFamily="34" charset="0"/>
              </a:rPr>
              <a:t>salud, </a:t>
            </a:r>
            <a:r>
              <a:rPr lang="es-ES" sz="1200" dirty="0">
                <a:latin typeface="Arial" panose="020B0604020202020204" pitchFamily="34" charset="0"/>
                <a:ea typeface="Arial" panose="020B0604020202020204" pitchFamily="34" charset="0"/>
              </a:rPr>
              <a:t>la economía, el mercado laboral, </a:t>
            </a:r>
            <a:r>
              <a:rPr lang="es-ES" sz="1200" dirty="0" smtClean="0">
                <a:latin typeface="Arial" panose="020B0604020202020204" pitchFamily="34" charset="0"/>
                <a:ea typeface="Arial" panose="020B0604020202020204" pitchFamily="34" charset="0"/>
              </a:rPr>
              <a:t>el consumo, el </a:t>
            </a:r>
            <a:r>
              <a:rPr lang="es-ES" sz="1200" dirty="0">
                <a:latin typeface="Arial" panose="020B0604020202020204" pitchFamily="34" charset="0"/>
                <a:ea typeface="Arial" panose="020B0604020202020204" pitchFamily="34" charset="0"/>
              </a:rPr>
              <a:t>turismo, la movilidad o la calidad del </a:t>
            </a:r>
            <a:r>
              <a:rPr lang="es-ES" sz="1200" dirty="0" smtClean="0">
                <a:latin typeface="Arial" panose="020B0604020202020204" pitchFamily="34" charset="0"/>
                <a:ea typeface="Arial" panose="020B0604020202020204" pitchFamily="34" charset="0"/>
              </a:rPr>
              <a:t>aire, entre otros.</a:t>
            </a:r>
          </a:p>
          <a:p>
            <a:pPr marR="3810" algn="ctr">
              <a:spcBef>
                <a:spcPts val="875"/>
              </a:spcBef>
              <a:spcAft>
                <a:spcPts val="0"/>
              </a:spcAft>
            </a:pPr>
            <a:r>
              <a:rPr lang="es-ES" sz="1200" dirty="0" smtClean="0">
                <a:latin typeface="Arial" panose="020B0604020202020204" pitchFamily="34" charset="0"/>
                <a:ea typeface="Arial" panose="020B0604020202020204" pitchFamily="34" charset="0"/>
              </a:rPr>
              <a:t>Captar </a:t>
            </a:r>
            <a:r>
              <a:rPr lang="es-ES" sz="1200" dirty="0">
                <a:latin typeface="Arial" panose="020B0604020202020204" pitchFamily="34" charset="0"/>
                <a:ea typeface="Arial" panose="020B0604020202020204" pitchFamily="34" charset="0"/>
              </a:rPr>
              <a:t>la percepción del impacto del COVID-19 en la salud y la vida cotidiana de los </a:t>
            </a:r>
            <a:r>
              <a:rPr lang="es-ES" sz="1200" dirty="0" smtClean="0">
                <a:latin typeface="Arial" panose="020B0604020202020204" pitchFamily="34" charset="0"/>
                <a:ea typeface="Arial" panose="020B0604020202020204" pitchFamily="34" charset="0"/>
              </a:rPr>
              <a:t>barceloneses.</a:t>
            </a: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xmlns="" id="{C3E74BFF-2FAA-244E-B27C-7964D66DC949}"/>
              </a:ext>
            </a:extLst>
          </p:cNvPr>
          <p:cNvSpPr/>
          <p:nvPr/>
        </p:nvSpPr>
        <p:spPr>
          <a:xfrm>
            <a:off x="189754" y="1957388"/>
            <a:ext cx="2253410" cy="27580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 / OBJECTIVES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xmlns="" id="{A060FCC1-C598-E846-9235-A9278356C3D0}"/>
              </a:ext>
            </a:extLst>
          </p:cNvPr>
          <p:cNvSpPr/>
          <p:nvPr/>
        </p:nvSpPr>
        <p:spPr>
          <a:xfrm>
            <a:off x="2756593" y="1957388"/>
            <a:ext cx="3957505" cy="27580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METODOLOGÍA / METHODOLOGY</a:t>
            </a:r>
          </a:p>
        </p:txBody>
      </p:sp>
      <p:sp>
        <p:nvSpPr>
          <p:cNvPr id="30" name="Cuadro de texto 35">
            <a:extLst>
              <a:ext uri="{FF2B5EF4-FFF2-40B4-BE49-F238E27FC236}">
                <a16:creationId xmlns:a16="http://schemas.microsoft.com/office/drawing/2014/main" xmlns="" id="{D555C621-ADC9-9647-9D4F-7E356FCF9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6593" y="2356335"/>
            <a:ext cx="3957505" cy="2572854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ctr"/>
            <a:r>
              <a:rPr lang="es-ES" sz="1200" dirty="0" smtClean="0">
                <a:latin typeface="Arial" panose="020B0604020202020204" pitchFamily="34" charset="0"/>
                <a:ea typeface="Arial" panose="020B0604020202020204" pitchFamily="34" charset="0"/>
              </a:rPr>
              <a:t>Se ha creado </a:t>
            </a:r>
            <a:r>
              <a:rPr lang="es-ES" sz="1200" dirty="0">
                <a:latin typeface="Arial" panose="020B0604020202020204" pitchFamily="34" charset="0"/>
                <a:ea typeface="Arial" panose="020B0604020202020204" pitchFamily="34" charset="0"/>
              </a:rPr>
              <a:t>una web con herramientas de </a:t>
            </a:r>
            <a:r>
              <a:rPr 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big</a:t>
            </a:r>
            <a:r>
              <a:rPr 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data y un uso tecnológico intensivo, apoyado por la idea de que tener datos en tiempo real permite hacer frente a situaciones tan inesperadas como la actual y tomar decisiones con el máximo conocimiento y rapidez</a:t>
            </a:r>
            <a:r>
              <a:rPr lang="es-ES" sz="1200" dirty="0" smtClean="0">
                <a:latin typeface="Arial" panose="020B0604020202020204" pitchFamily="34" charset="0"/>
                <a:ea typeface="Arial" panose="020B0604020202020204" pitchFamily="34" charset="0"/>
              </a:rPr>
              <a:t>. </a:t>
            </a:r>
          </a:p>
          <a:p>
            <a:pPr marR="3810" algn="ctr"/>
            <a:r>
              <a:rPr lang="es-ES" sz="1200" dirty="0" smtClean="0">
                <a:latin typeface="Arial" panose="020B0604020202020204" pitchFamily="34" charset="0"/>
                <a:ea typeface="Arial" panose="020B0604020202020204" pitchFamily="34" charset="0"/>
              </a:rPr>
              <a:t>Los datos se capturan mediante circuitos de conexión automática diseñados con protocolos adaptados a cada fuente que incluyen la recuperación, la normalización, la </a:t>
            </a:r>
            <a:r>
              <a:rPr lang="es-ES" sz="1200" dirty="0" err="1" smtClean="0">
                <a:latin typeface="Arial" panose="020B0604020202020204" pitchFamily="34" charset="0"/>
                <a:ea typeface="Arial" panose="020B0604020202020204" pitchFamily="34" charset="0"/>
              </a:rPr>
              <a:t>formatación</a:t>
            </a:r>
            <a:r>
              <a:rPr lang="es-ES" sz="1200" dirty="0" smtClean="0">
                <a:latin typeface="Arial" panose="020B0604020202020204" pitchFamily="34" charset="0"/>
                <a:ea typeface="Arial" panose="020B0604020202020204" pitchFamily="34" charset="0"/>
              </a:rPr>
              <a:t> y la presentación. </a:t>
            </a:r>
            <a:endParaRPr lang="es-ES" sz="12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3810" algn="ctr"/>
            <a:r>
              <a:rPr lang="es-ES" sz="1200" dirty="0" smtClean="0">
                <a:latin typeface="Arial" panose="020B0604020202020204" pitchFamily="34" charset="0"/>
                <a:ea typeface="Arial" panose="020B0604020202020204" pitchFamily="34" charset="0"/>
              </a:rPr>
              <a:t>El web se presenta en catalán, castellano e inglés, y permite la descarga en </a:t>
            </a:r>
            <a:r>
              <a:rPr lang="es-ES" sz="1200" dirty="0" err="1" smtClean="0">
                <a:latin typeface="Arial" panose="020B0604020202020204" pitchFamily="34" charset="0"/>
                <a:ea typeface="Arial" panose="020B0604020202020204" pitchFamily="34" charset="0"/>
              </a:rPr>
              <a:t>csv</a:t>
            </a:r>
            <a:r>
              <a:rPr lang="es-ES" sz="1200" dirty="0" smtClean="0">
                <a:latin typeface="Arial" panose="020B0604020202020204" pitchFamily="34" charset="0"/>
                <a:ea typeface="Arial" panose="020B0604020202020204" pitchFamily="34" charset="0"/>
              </a:rPr>
              <a:t> y </a:t>
            </a:r>
            <a:r>
              <a:rPr lang="es-ES" sz="1200" dirty="0" err="1" smtClean="0">
                <a:latin typeface="Arial" panose="020B0604020202020204" pitchFamily="34" charset="0"/>
                <a:ea typeface="Arial" panose="020B0604020202020204" pitchFamily="34" charset="0"/>
              </a:rPr>
              <a:t>png</a:t>
            </a:r>
            <a:r>
              <a:rPr lang="es-ES" sz="1200" dirty="0" smtClean="0">
                <a:latin typeface="Arial" panose="020B0604020202020204" pitchFamily="34" charset="0"/>
                <a:ea typeface="Arial" panose="020B0604020202020204" pitchFamily="34" charset="0"/>
              </a:rPr>
              <a:t>, además del dataset que se publica diariamente actualizado en el servicio de datos abiertos. Esta herramienta está desarrollada en R. Para los gráficos se ha utilizado la biblioteca </a:t>
            </a:r>
            <a:r>
              <a:rPr lang="es-ES" sz="1200" dirty="0" err="1" smtClean="0">
                <a:latin typeface="Arial" panose="020B0604020202020204" pitchFamily="34" charset="0"/>
                <a:ea typeface="Arial" panose="020B0604020202020204" pitchFamily="34" charset="0"/>
              </a:rPr>
              <a:t>Highcharts</a:t>
            </a:r>
            <a:r>
              <a:rPr lang="es-ES" sz="1200" dirty="0" smtClean="0"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</a:p>
          <a:p>
            <a:pPr marR="3810" algn="ctr">
              <a:spcBef>
                <a:spcPts val="875"/>
              </a:spcBef>
              <a:spcAft>
                <a:spcPts val="0"/>
              </a:spcAft>
            </a:pPr>
            <a:endParaRPr lang="es-ES" sz="12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xmlns="" id="{3AAA749A-D7D8-334A-91D4-36BD496391B7}"/>
              </a:ext>
            </a:extLst>
          </p:cNvPr>
          <p:cNvSpPr/>
          <p:nvPr/>
        </p:nvSpPr>
        <p:spPr>
          <a:xfrm>
            <a:off x="127869" y="5126189"/>
            <a:ext cx="3429719" cy="34592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GRÁFICOS Y TABLAS / GRAPHS AND TEXT</a:t>
            </a:r>
          </a:p>
        </p:txBody>
      </p:sp>
      <p:sp>
        <p:nvSpPr>
          <p:cNvPr id="32" name="Cuadro de texto 35">
            <a:extLst>
              <a:ext uri="{FF2B5EF4-FFF2-40B4-BE49-F238E27FC236}">
                <a16:creationId xmlns:a16="http://schemas.microsoft.com/office/drawing/2014/main" xmlns="" id="{C43E94C0-F5B0-A643-8C38-C15036E74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869" y="5605314"/>
            <a:ext cx="3429719" cy="2572854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ctr">
              <a:spcBef>
                <a:spcPts val="875"/>
              </a:spcBef>
              <a:spcAft>
                <a:spcPts val="0"/>
              </a:spcAft>
            </a:pPr>
            <a:r>
              <a:rPr lang="es-ES" sz="120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Población estimada en Barcelona</a:t>
            </a: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xmlns="" id="{5A6573C0-7AE4-5044-A0F0-75141C751CEF}"/>
              </a:ext>
            </a:extLst>
          </p:cNvPr>
          <p:cNvSpPr/>
          <p:nvPr/>
        </p:nvSpPr>
        <p:spPr>
          <a:xfrm>
            <a:off x="3771900" y="5126189"/>
            <a:ext cx="2942198" cy="34592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/ RESULTS</a:t>
            </a:r>
          </a:p>
        </p:txBody>
      </p:sp>
      <p:sp>
        <p:nvSpPr>
          <p:cNvPr id="34" name="Cuadro de texto 35">
            <a:extLst>
              <a:ext uri="{FF2B5EF4-FFF2-40B4-BE49-F238E27FC236}">
                <a16:creationId xmlns:a16="http://schemas.microsoft.com/office/drawing/2014/main" xmlns="" id="{FC7BE44C-CEDF-0142-85DA-0D001D093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1900" y="5605314"/>
            <a:ext cx="2942198" cy="2572854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ctr">
              <a:spcBef>
                <a:spcPts val="875"/>
              </a:spcBef>
            </a:pPr>
            <a:r>
              <a:rPr lang="es-ES" sz="1200" dirty="0" smtClean="0">
                <a:latin typeface="Arial" panose="020B0604020202020204" pitchFamily="34" charset="0"/>
                <a:ea typeface="Arial" panose="020B0604020202020204" pitchFamily="34" charset="0"/>
              </a:rPr>
              <a:t>Como instrumento </a:t>
            </a:r>
            <a:r>
              <a:rPr lang="es-ES" sz="1200" dirty="0">
                <a:latin typeface="Arial" panose="020B0604020202020204" pitchFamily="34" charset="0"/>
                <a:ea typeface="Arial" panose="020B0604020202020204" pitchFamily="34" charset="0"/>
              </a:rPr>
              <a:t>de análisis de la </a:t>
            </a:r>
            <a:r>
              <a:rPr lang="es-ES" sz="1200" dirty="0" smtClean="0">
                <a:latin typeface="Arial" panose="020B0604020202020204" pitchFamily="34" charset="0"/>
                <a:ea typeface="Arial" panose="020B0604020202020204" pitchFamily="34" charset="0"/>
              </a:rPr>
              <a:t>situación, proporciona </a:t>
            </a:r>
            <a:r>
              <a:rPr lang="es-ES" sz="1200" dirty="0">
                <a:latin typeface="Arial" panose="020B0604020202020204" pitchFamily="34" charset="0"/>
                <a:ea typeface="Arial" panose="020B0604020202020204" pitchFamily="34" charset="0"/>
              </a:rPr>
              <a:t>una visión global </a:t>
            </a:r>
            <a:r>
              <a:rPr lang="es-ES" sz="1200" dirty="0" smtClean="0">
                <a:latin typeface="Arial" panose="020B0604020202020204" pitchFamily="34" charset="0"/>
                <a:ea typeface="Arial" panose="020B0604020202020204" pitchFamily="34" charset="0"/>
              </a:rPr>
              <a:t>que permite análisis conjunto del impacto del covid en la población, el consumo y el turismo, por ejemplo. Informa de cómo el impacto es diferencial según territorio, ámbito, nivel de renta y temática: por ejemplo, el distrito de </a:t>
            </a:r>
            <a:r>
              <a:rPr lang="es-ES" sz="1200" dirty="0" err="1" smtClean="0">
                <a:latin typeface="Arial" panose="020B0604020202020204" pitchFamily="34" charset="0"/>
                <a:ea typeface="Arial" panose="020B0604020202020204" pitchFamily="34" charset="0"/>
              </a:rPr>
              <a:t>Ciutat</a:t>
            </a:r>
            <a:r>
              <a:rPr lang="es-ES" sz="1200" dirty="0" smtClean="0">
                <a:latin typeface="Arial" panose="020B0604020202020204" pitchFamily="34" charset="0"/>
                <a:ea typeface="Arial" panose="020B0604020202020204" pitchFamily="34" charset="0"/>
              </a:rPr>
              <a:t> Vella, con fuerte presencia de infraestructuras turísticas, acusa un descenso de actividad mucho mayor que </a:t>
            </a:r>
            <a:r>
              <a:rPr lang="es-ES" sz="1200" dirty="0" err="1" smtClean="0">
                <a:latin typeface="Arial" panose="020B0604020202020204" pitchFamily="34" charset="0"/>
                <a:ea typeface="Arial" panose="020B0604020202020204" pitchFamily="34" charset="0"/>
              </a:rPr>
              <a:t>Nou</a:t>
            </a:r>
            <a:r>
              <a:rPr lang="es-ES" sz="1200" dirty="0" smtClean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sz="1200" dirty="0" err="1" smtClean="0">
                <a:latin typeface="Arial" panose="020B0604020202020204" pitchFamily="34" charset="0"/>
                <a:ea typeface="Arial" panose="020B0604020202020204" pitchFamily="34" charset="0"/>
              </a:rPr>
              <a:t>Barris</a:t>
            </a:r>
            <a:r>
              <a:rPr lang="es-ES" sz="1200" dirty="0" smtClean="0">
                <a:latin typeface="Arial" panose="020B0604020202020204" pitchFamily="34" charset="0"/>
                <a:ea typeface="Arial" panose="020B0604020202020204" pitchFamily="34" charset="0"/>
              </a:rPr>
              <a:t>, un distrito alejado del centro con fuerte componente residencial y de renta baja.</a:t>
            </a:r>
            <a:endParaRPr lang="ca-ES" sz="12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3810" algn="ctr">
              <a:spcBef>
                <a:spcPts val="875"/>
              </a:spcBef>
              <a:spcAft>
                <a:spcPts val="0"/>
              </a:spcAft>
            </a:pP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xmlns="" id="{EC0834D4-C66C-7640-B5A2-7FBD18EFD9DE}"/>
              </a:ext>
            </a:extLst>
          </p:cNvPr>
          <p:cNvSpPr/>
          <p:nvPr/>
        </p:nvSpPr>
        <p:spPr>
          <a:xfrm>
            <a:off x="127869" y="8311370"/>
            <a:ext cx="3886919" cy="259426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 / CONCLUSIONS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xmlns="" id="{6682FDF2-B296-4644-BD29-08FBD26A8EAB}"/>
              </a:ext>
            </a:extLst>
          </p:cNvPr>
          <p:cNvSpPr/>
          <p:nvPr/>
        </p:nvSpPr>
        <p:spPr>
          <a:xfrm>
            <a:off x="4257674" y="8311369"/>
            <a:ext cx="2456423" cy="259426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REFERENCIAS / REFERENCES</a:t>
            </a:r>
          </a:p>
        </p:txBody>
      </p:sp>
      <p:sp>
        <p:nvSpPr>
          <p:cNvPr id="37" name="Cuadro de texto 35">
            <a:extLst>
              <a:ext uri="{FF2B5EF4-FFF2-40B4-BE49-F238E27FC236}">
                <a16:creationId xmlns:a16="http://schemas.microsoft.com/office/drawing/2014/main" xmlns="" id="{D7DF5759-FFA7-5745-A724-1F1CE74CF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868" y="8703998"/>
            <a:ext cx="3886920" cy="693220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ctr">
              <a:spcBef>
                <a:spcPts val="875"/>
              </a:spcBef>
              <a:spcAft>
                <a:spcPts val="0"/>
              </a:spcAft>
            </a:pPr>
            <a:r>
              <a:rPr lang="es-ES" sz="120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Los datos combinados permiten elaborar modelo de predicción a partir de la evolución de la incidencia de la </a:t>
            </a:r>
            <a:r>
              <a:rPr lang="es-ES" sz="1200" dirty="0" smtClean="0">
                <a:latin typeface="Arial" panose="020B0604020202020204" pitchFamily="34" charset="0"/>
                <a:ea typeface="Arial" panose="020B0604020202020204" pitchFamily="34" charset="0"/>
              </a:rPr>
              <a:t>Covid-19 , de las medidas de contención aplicadas y del comportamiento ciudadano (ex. en movilidad o consumo)</a:t>
            </a: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8" name="Cuadro de texto 35">
            <a:extLst>
              <a:ext uri="{FF2B5EF4-FFF2-40B4-BE49-F238E27FC236}">
                <a16:creationId xmlns:a16="http://schemas.microsoft.com/office/drawing/2014/main" xmlns="" id="{125D3899-A065-B540-9BC4-B53D9E759E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7673" y="8703996"/>
            <a:ext cx="2456423" cy="693220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ctr">
              <a:spcAft>
                <a:spcPts val="0"/>
              </a:spcAft>
            </a:pPr>
            <a:r>
              <a:rPr lang="es-ES" sz="900" dirty="0">
                <a:latin typeface="Arial" panose="020B0604020202020204" pitchFamily="34" charset="0"/>
                <a:ea typeface="Arial" panose="020B0604020202020204" pitchFamily="34" charset="0"/>
                <a:hlinkClick r:id="rId8"/>
              </a:rPr>
              <a:t>https://</a:t>
            </a:r>
            <a:r>
              <a:rPr lang="es-ES" sz="900" dirty="0" smtClean="0">
                <a:latin typeface="Arial" panose="020B0604020202020204" pitchFamily="34" charset="0"/>
                <a:ea typeface="Arial" panose="020B0604020202020204" pitchFamily="34" charset="0"/>
                <a:hlinkClick r:id="rId8"/>
              </a:rPr>
              <a:t>dades.ajuntament.barcelona.cat/seguiment-covid19-bcn/</a:t>
            </a:r>
            <a:r>
              <a:rPr lang="es-ES" sz="900" dirty="0" smtClean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sz="900" dirty="0" smtClean="0">
                <a:latin typeface="Arial" panose="020B0604020202020204" pitchFamily="34" charset="0"/>
                <a:ea typeface="Arial" panose="020B0604020202020204" pitchFamily="34" charset="0"/>
                <a:hlinkClick r:id="rId9"/>
              </a:rPr>
              <a:t>https</a:t>
            </a:r>
            <a:r>
              <a:rPr lang="es-ES" sz="900" dirty="0">
                <a:latin typeface="Arial" panose="020B0604020202020204" pitchFamily="34" charset="0"/>
                <a:ea typeface="Arial" panose="020B0604020202020204" pitchFamily="34" charset="0"/>
                <a:hlinkClick r:id="rId9"/>
              </a:rPr>
              <a:t>://</a:t>
            </a:r>
            <a:r>
              <a:rPr lang="es-ES" sz="900" dirty="0" smtClean="0">
                <a:latin typeface="Arial" panose="020B0604020202020204" pitchFamily="34" charset="0"/>
                <a:ea typeface="Arial" panose="020B0604020202020204" pitchFamily="34" charset="0"/>
                <a:hlinkClick r:id="rId9"/>
              </a:rPr>
              <a:t>www.bcn.cat/estadistica/catala/index.htm</a:t>
            </a:r>
            <a:r>
              <a:rPr lang="es-ES" sz="900" dirty="0" smtClean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</a:p>
          <a:p>
            <a:pPr marR="3810" algn="ctr">
              <a:spcAft>
                <a:spcPts val="0"/>
              </a:spcAft>
            </a:pPr>
            <a:r>
              <a:rPr lang="es-ES" sz="900" dirty="0">
                <a:latin typeface="Arial" panose="020B0604020202020204" pitchFamily="34" charset="0"/>
                <a:ea typeface="Arial" panose="020B0604020202020204" pitchFamily="34" charset="0"/>
                <a:hlinkClick r:id="rId10"/>
              </a:rPr>
              <a:t>https://</a:t>
            </a:r>
            <a:r>
              <a:rPr lang="es-ES" sz="900" dirty="0" smtClean="0">
                <a:latin typeface="Arial" panose="020B0604020202020204" pitchFamily="34" charset="0"/>
                <a:ea typeface="Arial" panose="020B0604020202020204" pitchFamily="34" charset="0"/>
                <a:hlinkClick r:id="rId10"/>
              </a:rPr>
              <a:t>opendata-ajuntament.barcelona.cat/data/ca/dataset/indicadors-covid19-bcn</a:t>
            </a:r>
            <a:r>
              <a:rPr lang="es-ES" sz="900" dirty="0" smtClean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sz="900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55" y="5986731"/>
            <a:ext cx="3283128" cy="2030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80019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</TotalTime>
  <Words>401</Words>
  <Application>Microsoft Office PowerPoint</Application>
  <PresentationFormat>Paper A4 (210 x 297 mm)</PresentationFormat>
  <Paragraphs>22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2" baseType="lpstr">
      <vt:lpstr>Tema de Office</vt:lpstr>
      <vt:lpstr>Presentació del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pauinsan@alumni.uv.es</dc:creator>
  <cp:lastModifiedBy>Ajuntament de Barcelona</cp:lastModifiedBy>
  <cp:revision>20</cp:revision>
  <dcterms:created xsi:type="dcterms:W3CDTF">2020-10-20T10:11:47Z</dcterms:created>
  <dcterms:modified xsi:type="dcterms:W3CDTF">2020-11-09T13:22:21Z</dcterms:modified>
</cp:coreProperties>
</file>