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>
        <p:scale>
          <a:sx n="148" d="100"/>
          <a:sy n="148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07/11/2020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2.jpeg"/><Relationship Id="rId7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diaz@uniovi.es" TargetMode="External"/><Relationship Id="rId5" Type="http://schemas.openxmlformats.org/officeDocument/2006/relationships/hyperlink" Target="mailto:mpmendez@uniovi.es" TargetMode="External"/><Relationship Id="rId4" Type="http://schemas.openxmlformats.org/officeDocument/2006/relationships/hyperlink" Target="mailto:mmarron@uniovi.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-16402" y="98249"/>
            <a:ext cx="32902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b="1" dirty="0" smtClean="0"/>
              <a:t>¿Se incrementa la brecha de género en  Vulnerabilidad Social ante un desastre natural? </a:t>
            </a:r>
            <a:endParaRPr lang="es-ES_tradnl" sz="14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211016"/>
            <a:ext cx="3408190" cy="1195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41" y="2377707"/>
            <a:ext cx="2251995" cy="1958218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1450" marR="3810" indent="-171450" algn="just">
              <a:spcBef>
                <a:spcPts val="875"/>
              </a:spcBef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El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estudio de la vulnerabilidad constituye un eje central en los trabajos de investigación sobre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sostenibilidad.</a:t>
            </a:r>
          </a:p>
          <a:p>
            <a:pPr marL="171450" marR="3810" indent="-171450" algn="just">
              <a:spcBef>
                <a:spcPts val="87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Este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trabajo profundiza en la relación entre desastres naturales, vulnerabilidad social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(SV) y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género, explorando la desigual distribución de la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SV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ante un riesgo sísmico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41102" y="1967528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575035" y="1957388"/>
            <a:ext cx="4139064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5035" y="2356335"/>
            <a:ext cx="4139064" cy="2288927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</a:pPr>
            <a:r>
              <a:rPr lang="es-ES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Fuente de información estadística: 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encuesta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Demográfica y de Salud (DHS), elaborada por la Agencia de los Estados Unidos para el Desarrollo Internacional (USAID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 Periodos 2005-06 y 2012. Tamaño </a:t>
            </a:r>
            <a:r>
              <a:rPr lang="es-ES" sz="1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muestral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7.787 observaciones.</a:t>
            </a:r>
          </a:p>
          <a:p>
            <a:pPr marR="3810" algn="just">
              <a:spcBef>
                <a:spcPts val="875"/>
              </a:spcBef>
            </a:pPr>
            <a:r>
              <a:rPr lang="es-ES" sz="1200" b="1" dirty="0" smtClean="0"/>
              <a:t>PROCEDIMIENTO:</a:t>
            </a:r>
          </a:p>
          <a:p>
            <a:pPr marR="3810" algn="just"/>
            <a:r>
              <a:rPr lang="es-ES" sz="1200" dirty="0" smtClean="0"/>
              <a:t>1.-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Selección de indicadores de SV y valoración de sus pesos</a:t>
            </a:r>
          </a:p>
          <a:p>
            <a:pPr marR="3810" algn="just"/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2.- Cuantificación de la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SV mediante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la aplicación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de técnicas </a:t>
            </a:r>
            <a:r>
              <a:rPr lang="es-ES" sz="1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multicriterio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(método TOPSIS)</a:t>
            </a:r>
            <a:endParaRPr lang="es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3.- Estimación Diferencias en Diferencias con el objeto de analizar:</a:t>
            </a:r>
          </a:p>
          <a:p>
            <a:pPr marL="265113" lvl="1" algn="just"/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3.1.- Impacto del el terremoto sobre la SV de los hogares</a:t>
            </a:r>
          </a:p>
          <a:p>
            <a:pPr marL="265113" lvl="1" algn="just"/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3.2.-Impacto del terremoto sobre la brecha de género en SV </a:t>
            </a:r>
          </a:p>
          <a:p>
            <a:pPr marR="3810" lvl="1" algn="just">
              <a:spcBef>
                <a:spcPts val="875"/>
              </a:spcBef>
            </a:pPr>
            <a:endParaRPr lang="es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71450" marR="3810" indent="-171450" algn="just">
              <a:spcBef>
                <a:spcPts val="875"/>
              </a:spcBef>
              <a:buFont typeface="Arial" panose="020B0604020202020204" pitchFamily="34" charset="0"/>
              <a:buChar char="•"/>
            </a:pPr>
            <a:endParaRPr lang="es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3810" algn="just">
              <a:spcBef>
                <a:spcPts val="875"/>
              </a:spcBef>
            </a:pPr>
            <a:endParaRPr lang="es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3810" algn="just">
              <a:spcBef>
                <a:spcPts val="875"/>
              </a:spcBef>
            </a:pPr>
            <a:endParaRPr lang="es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89753" y="4542890"/>
            <a:ext cx="3084087" cy="317201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TABLA 1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472266" y="4549206"/>
            <a:ext cx="3195981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88201" y="8034575"/>
            <a:ext cx="3886919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4104866" y="8034575"/>
            <a:ext cx="2456423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/ 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12" y="8347994"/>
            <a:ext cx="3823495" cy="693220"/>
          </a:xfrm>
          <a:prstGeom prst="rect">
            <a:avLst/>
          </a:prstGeom>
          <a:solidFill>
            <a:schemeClr val="bg1"/>
          </a:solidFill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/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</a:pP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Este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trabajo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muestra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que, al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menos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en Haití,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 desastres de origen natural impactan negativamente sobre las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mujeres. Su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distinta posición ante los desastres naturales se manifiesta en sus características sociodemográficas, estatus socioeconómico y entorno construido, y constituyen elementos clave que afectan a su capacidad de respuesta y recuperación. </a:t>
            </a:r>
            <a:endParaRPr lang="es-ES" sz="1200" dirty="0"/>
          </a:p>
          <a:p>
            <a:pPr marR="3810" algn="just">
              <a:spcBef>
                <a:spcPts val="875"/>
              </a:spcBef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6 Rectángulo"/>
          <p:cNvSpPr/>
          <p:nvPr/>
        </p:nvSpPr>
        <p:spPr>
          <a:xfrm>
            <a:off x="745433" y="1417474"/>
            <a:ext cx="16356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200" b="1" dirty="0" smtClean="0"/>
              <a:t>Universidad de Oviedo</a:t>
            </a:r>
            <a:endParaRPr lang="es-ES" sz="1200" b="1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040607"/>
              </p:ext>
            </p:extLst>
          </p:nvPr>
        </p:nvGraphicFramePr>
        <p:xfrm>
          <a:off x="88202" y="857946"/>
          <a:ext cx="3064072" cy="510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1257">
                  <a:extLst>
                    <a:ext uri="{9D8B030D-6E8A-4147-A177-3AD203B41FA5}">
                      <a16:colId xmlns:a16="http://schemas.microsoft.com/office/drawing/2014/main" val="4053332242"/>
                    </a:ext>
                  </a:extLst>
                </a:gridCol>
                <a:gridCol w="1272815">
                  <a:extLst>
                    <a:ext uri="{9D8B030D-6E8A-4147-A177-3AD203B41FA5}">
                      <a16:colId xmlns:a16="http://schemas.microsoft.com/office/drawing/2014/main" val="2837504729"/>
                    </a:ext>
                  </a:extLst>
                </a:gridCol>
              </a:tblGrid>
              <a:tr h="249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solidFill>
                            <a:schemeClr val="tx1"/>
                          </a:solidFill>
                          <a:effectLst/>
                        </a:rPr>
                        <a:t>María del Mar Llorente-Marrón, </a:t>
                      </a:r>
                      <a:r>
                        <a:rPr lang="es-ES" sz="800" u="sng" dirty="0">
                          <a:solidFill>
                            <a:schemeClr val="tx1"/>
                          </a:solidFill>
                          <a:effectLst/>
                          <a:hlinkClick r:id="rId4"/>
                        </a:rPr>
                        <a:t>mmarron@uniovi.es</a:t>
                      </a:r>
                      <a:endParaRPr lang="es-ES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>
                          <a:solidFill>
                            <a:schemeClr val="tx1"/>
                          </a:solidFill>
                          <a:effectLst/>
                        </a:rPr>
                        <a:t>Paz Méndez-Rodríguez, </a:t>
                      </a:r>
                      <a:r>
                        <a:rPr lang="es-ES" sz="800" u="sng">
                          <a:solidFill>
                            <a:schemeClr val="tx1"/>
                          </a:solidFill>
                          <a:effectLst/>
                          <a:hlinkClick r:id="rId5"/>
                        </a:rPr>
                        <a:t>mpmendez@uniovi.es</a:t>
                      </a:r>
                      <a:endParaRPr lang="es-ES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49604"/>
                  </a:ext>
                </a:extLst>
              </a:tr>
              <a:tr h="172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solidFill>
                            <a:schemeClr val="tx1"/>
                          </a:solidFill>
                          <a:effectLst/>
                        </a:rPr>
                        <a:t>Montserrat </a:t>
                      </a:r>
                      <a:r>
                        <a:rPr lang="es-ES" sz="800" dirty="0" smtClean="0">
                          <a:solidFill>
                            <a:schemeClr val="tx1"/>
                          </a:solidFill>
                          <a:effectLst/>
                        </a:rPr>
                        <a:t>Díaz-Fernández,</a:t>
                      </a:r>
                      <a:r>
                        <a:rPr lang="es-ES" sz="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800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hlinkClick r:id="rId6"/>
                        </a:rPr>
                        <a:t>mdiaz@uniovi.es</a:t>
                      </a:r>
                      <a:endParaRPr lang="es-ES" sz="105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 smtClean="0">
                          <a:solidFill>
                            <a:schemeClr val="tx1"/>
                          </a:solidFill>
                          <a:effectLst/>
                        </a:rPr>
                        <a:t>Gonzalez Arias, Rosario </a:t>
                      </a:r>
                      <a:r>
                        <a:rPr lang="es-ES" sz="800" b="1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gonzalezrosario</a:t>
                      </a:r>
                      <a:r>
                        <a:rPr lang="es-ES" sz="800" b="1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@unio</a:t>
                      </a:r>
                      <a:r>
                        <a:rPr lang="es-ES" sz="8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vi.es</a:t>
                      </a:r>
                      <a:endParaRPr lang="es-ES" sz="800" b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075520"/>
                  </a:ext>
                </a:extLst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127868" y="1693023"/>
            <a:ext cx="658623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trabajo es parte del proyecto GENDER </a:t>
            </a:r>
            <a:r>
              <a:rPr lang="es-ES" sz="9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(Género, </a:t>
            </a:r>
            <a:r>
              <a:rPr lang="es-ES" sz="9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Disastres</a:t>
            </a:r>
            <a:r>
              <a:rPr lang="es-ES" sz="9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Riesgo), </a:t>
            </a:r>
            <a:r>
              <a:rPr lang="es-ES" sz="9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FEM2017-86852-P Ministerio de Economía y Competitividad</a:t>
            </a:r>
            <a:endParaRPr lang="es-ES" sz="900" dirty="0"/>
          </a:p>
        </p:txBody>
      </p:sp>
      <p:pic>
        <p:nvPicPr>
          <p:cNvPr id="24" name="Picture 8" descr="http://www.lahuelladigital.com/wp-content/uploads/2012/01/logouniov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109" y="1385608"/>
            <a:ext cx="479118" cy="32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1714500" y="393733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dirty="0"/>
          </a:p>
        </p:txBody>
      </p:sp>
      <p:sp>
        <p:nvSpPr>
          <p:cNvPr id="23" name="Rectángulo 22"/>
          <p:cNvSpPr/>
          <p:nvPr/>
        </p:nvSpPr>
        <p:spPr>
          <a:xfrm>
            <a:off x="2697453" y="4768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714500" y="4352836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714500" y="3244840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s-ES" dirty="0"/>
          </a:p>
        </p:txBody>
      </p:sp>
      <p:sp>
        <p:nvSpPr>
          <p:cNvPr id="13" name="Rectángulo 12"/>
          <p:cNvSpPr/>
          <p:nvPr/>
        </p:nvSpPr>
        <p:spPr>
          <a:xfrm>
            <a:off x="1714500" y="4075837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575035" y="3164861"/>
            <a:ext cx="582443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1714500" y="3868088"/>
            <a:ext cx="3429000" cy="4633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ectángulo 52"/>
          <p:cNvSpPr/>
          <p:nvPr/>
        </p:nvSpPr>
        <p:spPr>
          <a:xfrm>
            <a:off x="3420983" y="5057525"/>
            <a:ext cx="3281231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El estudio muestra cómo mujeres y hombres se enfrentan a realidades y retos distintos tanto en el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predesastre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como en el </a:t>
            </a:r>
            <a:r>
              <a:rPr lang="es-ES" sz="1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posdesastre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s-ES" sz="1200" dirty="0">
              <a:latin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Times New Roman" panose="02020603050405020304" pitchFamily="18" charset="0"/>
              </a:rPr>
              <a:t>Se muestra una brecha de Vulnerabilidad Social </a:t>
            </a:r>
            <a:r>
              <a:rPr lang="es-ES" sz="1200" dirty="0" err="1" smtClean="0">
                <a:latin typeface="Times New Roman" panose="02020603050405020304" pitchFamily="18" charset="0"/>
              </a:rPr>
              <a:t>predesastre</a:t>
            </a:r>
            <a:endParaRPr lang="es-ES" sz="1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La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reducción de la vulnerabilidad social asociada al territorio ante un efecto catastrófico es mayor cuanto mayor es la intensidad del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territorio.</a:t>
            </a:r>
            <a:endParaRPr lang="es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La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brecha de género en la SV de los hogares se incrementa como consecuencia del desastre, aumentando la SV de los hogares liderados por mujeres en relación al resto de hogares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s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27" name="Rectángulo 1026"/>
          <p:cNvSpPr/>
          <p:nvPr/>
        </p:nvSpPr>
        <p:spPr>
          <a:xfrm>
            <a:off x="4104866" y="8294001"/>
            <a:ext cx="26486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Llorente-Marrón, M.; Díaz-Fernández, M.; Méndez-Rodríguez, P.; González Arias, R. Social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Vulnerability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Gender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Disasters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Case of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Haiti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2010. Sustainability 2020, 12, 3574.</a:t>
            </a: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753" y="4975831"/>
            <a:ext cx="3101484" cy="305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1578</TotalTime>
  <Words>395</Words>
  <Application>Microsoft Office PowerPoint</Application>
  <PresentationFormat>A4 (210 x 297 mm)</PresentationFormat>
  <Paragraphs>33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MathType 7.0 Equation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Mar Llorente</cp:lastModifiedBy>
  <cp:revision>23</cp:revision>
  <dcterms:created xsi:type="dcterms:W3CDTF">2020-10-20T10:11:47Z</dcterms:created>
  <dcterms:modified xsi:type="dcterms:W3CDTF">2020-11-07T18:35:23Z</dcterms:modified>
</cp:coreProperties>
</file>