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9144000" cy="6858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53"/>
    <p:restoredTop sz="96715"/>
  </p:normalViewPr>
  <p:slideViewPr>
    <p:cSldViewPr snapToGrid="0" snapToObjects="1">
      <p:cViewPr varScale="1">
        <p:scale>
          <a:sx n="49" d="100"/>
          <a:sy n="49" d="100"/>
        </p:scale>
        <p:origin x="193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7343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753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81302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286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1065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28394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01934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79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3135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873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00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E2A95-667A-0741-8BF5-6CAC44F5EFBC}" type="datetimeFigureOut">
              <a:rPr lang="es-ES_tradnl" smtClean="0"/>
              <a:t>09/11/2020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2679D-A049-B544-A19C-76AAC994FFB9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080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mmarron@uniovi.es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.jpeg"/><Relationship Id="rId10" Type="http://schemas.openxmlformats.org/officeDocument/2006/relationships/hyperlink" Target="mailto:mdiaz@uniovi.es" TargetMode="External"/><Relationship Id="rId4" Type="http://schemas.openxmlformats.org/officeDocument/2006/relationships/image" Target="../media/image3.jpeg"/><Relationship Id="rId9" Type="http://schemas.openxmlformats.org/officeDocument/2006/relationships/hyperlink" Target="mailto:mpmendez@uniovi.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501F2D3-3BE7-B247-98B8-E323BC917BDC}"/>
              </a:ext>
            </a:extLst>
          </p:cNvPr>
          <p:cNvSpPr txBox="1"/>
          <p:nvPr/>
        </p:nvSpPr>
        <p:spPr>
          <a:xfrm>
            <a:off x="0" y="-776"/>
            <a:ext cx="32902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/>
              <a:t>El impacto de </a:t>
            </a:r>
            <a:r>
              <a:rPr lang="es-ES" b="1" dirty="0"/>
              <a:t>los desastres naturales sobre la des-igualdad de </a:t>
            </a:r>
            <a:r>
              <a:rPr lang="es-ES" b="1" dirty="0" smtClean="0"/>
              <a:t>género</a:t>
            </a:r>
            <a:endParaRPr lang="es-ES_tradnl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80BAF43-FA28-4D42-8C80-AFAD757130F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909" y="211016"/>
            <a:ext cx="3408190" cy="1195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708200F-6380-9D41-9AA4-7DC1D050EAE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" y="9397218"/>
            <a:ext cx="6842334" cy="50878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Cuadro de texto 35">
            <a:extLst>
              <a:ext uri="{FF2B5EF4-FFF2-40B4-BE49-F238E27FC236}">
                <a16:creationId xmlns:a16="http://schemas.microsoft.com/office/drawing/2014/main" id="{74887667-13A0-9B46-B061-4EEB7A41DE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754" y="2282528"/>
            <a:ext cx="2253411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</a:pPr>
            <a:r>
              <a:rPr lang="es-E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Nuestro objetivo es analizar el impacto de los desastres naturales sobre las relaciones </a:t>
            </a:r>
            <a:r>
              <a:rPr lang="es-E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 género, y en particular, sobre la posición socioeconómica de varones y </a:t>
            </a:r>
            <a:r>
              <a:rPr lang="es-ES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mujeres.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trata de averiguar si los hogares encabezados por mujeres han empeorado o mejorado sus condiciones socioeconómicas tras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una catástrofe. Para ello analizamos los efectos que el terremoto que golpeó Haití ocasionó sobre la situación socioeconómica de las familias haitianas. </a:t>
            </a:r>
            <a:endParaRPr lang="es-ES" sz="1200" dirty="0"/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3E74BFF-2FAA-244E-B27C-7964D66DC949}"/>
              </a:ext>
            </a:extLst>
          </p:cNvPr>
          <p:cNvSpPr/>
          <p:nvPr/>
        </p:nvSpPr>
        <p:spPr>
          <a:xfrm>
            <a:off x="189754" y="1957388"/>
            <a:ext cx="2253410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A060FCC1-C598-E846-9235-A9278356C3D0}"/>
              </a:ext>
            </a:extLst>
          </p:cNvPr>
          <p:cNvSpPr/>
          <p:nvPr/>
        </p:nvSpPr>
        <p:spPr>
          <a:xfrm>
            <a:off x="2575035" y="1957388"/>
            <a:ext cx="4139064" cy="27580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Cuadro de texto 35">
            <a:extLst>
              <a:ext uri="{FF2B5EF4-FFF2-40B4-BE49-F238E27FC236}">
                <a16:creationId xmlns:a16="http://schemas.microsoft.com/office/drawing/2014/main" id="{D555C621-ADC9-9647-9D4F-7E356FCF9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7335" y="2302684"/>
            <a:ext cx="4139064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</a:pPr>
            <a:r>
              <a:rPr lang="es-ES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Fuente de información estadística: 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encuesta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Demográfica y de Salud (DHS), elaborada por la Agencia de los Estados Unidos para el Desarrollo Internacional (USAID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). Periodos 2005-06 y 2012. Tamaño </a:t>
            </a:r>
            <a:r>
              <a:rPr lang="es-ES" sz="1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muestral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11.877 observaciones.</a:t>
            </a:r>
          </a:p>
          <a:p>
            <a:pPr marR="3810" algn="just">
              <a:spcBef>
                <a:spcPts val="875"/>
              </a:spcBef>
            </a:pPr>
            <a:r>
              <a:rPr lang="es-ES" sz="12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Metodología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Diferencias en Diferencias (DID). </a:t>
            </a:r>
            <a:endParaRPr lang="es-ES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3810" indent="-171450" algn="just"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Se utiliza la escala de Mercalli (rango de 1 a 12) para medir la intensidad del terremoto</a:t>
            </a:r>
          </a:p>
          <a:p>
            <a:pPr marL="171450" marR="3810" indent="-171450" algn="just">
              <a:buFont typeface="Arial" panose="020B0604020202020204" pitchFamily="34" charset="0"/>
              <a:buChar char="•"/>
            </a:pPr>
            <a:r>
              <a:rPr lang="es-ES" sz="1200" dirty="0" smtClean="0"/>
              <a:t>Variable dependiente: F</a:t>
            </a:r>
            <a:r>
              <a:rPr lang="es-ES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actor de riqueza: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medida compuesta del nivel de vida acumulativo de riqueza de un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hogar (</a:t>
            </a:r>
            <a:r>
              <a:rPr lang="es-ES" sz="1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World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Bank)</a:t>
            </a:r>
            <a:endParaRPr lang="es-ES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3810" indent="-171450" algn="just"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Variables explicativas: Intensidad del terremoto, S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exo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del cabeza de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familia, Edad, Número de hijos menores de 5 años, Número de miembros de la familia, Situación de convivencia, Nivel educativo del cabeza de familia, Lugar de residencia.  </a:t>
            </a:r>
            <a:endParaRPr lang="es-ES" sz="1200" dirty="0"/>
          </a:p>
          <a:p>
            <a:pPr marL="171450" marR="3810" indent="-171450" algn="just">
              <a:buFont typeface="Arial" panose="020B0604020202020204" pitchFamily="34" charset="0"/>
              <a:buChar char="•"/>
            </a:pPr>
            <a:endParaRPr lang="es-ES" sz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3810" indent="-171450" algn="just">
              <a:spcBef>
                <a:spcPts val="875"/>
              </a:spcBef>
              <a:buFont typeface="Arial" panose="020B0604020202020204" pitchFamily="34" charset="0"/>
              <a:buChar char="•"/>
            </a:pPr>
            <a:endParaRPr lang="es-ES" sz="1200" dirty="0"/>
          </a:p>
          <a:p>
            <a:pPr marL="171450" marR="3810" indent="-171450" algn="just">
              <a:spcBef>
                <a:spcPts val="875"/>
              </a:spcBef>
              <a:buFont typeface="Arial" panose="020B0604020202020204" pitchFamily="34" charset="0"/>
              <a:buChar char="•"/>
            </a:pPr>
            <a:endParaRPr lang="es-ES" sz="1200" dirty="0"/>
          </a:p>
          <a:p>
            <a:pPr marR="3810" algn="just">
              <a:spcBef>
                <a:spcPts val="875"/>
              </a:spcBef>
            </a:pPr>
            <a:endParaRPr lang="es-ES" sz="12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R="3810" algn="just">
              <a:spcBef>
                <a:spcPts val="875"/>
              </a:spcBef>
            </a:pPr>
            <a:endParaRPr lang="es-ES" sz="1200" dirty="0"/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AAA749A-D7D8-334A-91D4-36BD496391B7}"/>
              </a:ext>
            </a:extLst>
          </p:cNvPr>
          <p:cNvSpPr/>
          <p:nvPr/>
        </p:nvSpPr>
        <p:spPr>
          <a:xfrm>
            <a:off x="171083" y="4871486"/>
            <a:ext cx="3429719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TABLA 1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5A6573C0-7AE4-5044-A0F0-75141C751CEF}"/>
              </a:ext>
            </a:extLst>
          </p:cNvPr>
          <p:cNvSpPr/>
          <p:nvPr/>
        </p:nvSpPr>
        <p:spPr>
          <a:xfrm>
            <a:off x="3794201" y="4881187"/>
            <a:ext cx="2942198" cy="345924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endParaRPr lang="es-ES_tradnl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Cuadro de texto 35">
            <a:extLst>
              <a:ext uri="{FF2B5EF4-FFF2-40B4-BE49-F238E27FC236}">
                <a16:creationId xmlns:a16="http://schemas.microsoft.com/office/drawing/2014/main" id="{FC7BE44C-CEDF-0142-85DA-0D001D0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3682" y="5288848"/>
            <a:ext cx="2942198" cy="2572854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La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realidad socioeconómica general de las familias haitianas después del desastre empeora y que el impacto negativo se acrecienta con la intensidad de la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catástrofe.</a:t>
            </a:r>
          </a:p>
          <a:p>
            <a:pPr marR="381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Esta situación se agrava si los hogares están liderados por mujeres e indica un incremento de la brecha existente entre la riqueza de los hogares liderados por mujeres y el resto de 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hogares.</a:t>
            </a:r>
          </a:p>
          <a:p>
            <a:pPr marR="3810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Los signos y significatividades estadísticas de las </a:t>
            </a:r>
            <a:r>
              <a:rPr lang="es-ES" sz="1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covariables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consideradas son consistentes con los postulados de la teoría económica</a:t>
            </a:r>
            <a:endParaRPr lang="es-ES" sz="1200" dirty="0" smtClean="0"/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C0834D4-C66C-7640-B5A2-7FBD18EFD9DE}"/>
              </a:ext>
            </a:extLst>
          </p:cNvPr>
          <p:cNvSpPr/>
          <p:nvPr/>
        </p:nvSpPr>
        <p:spPr>
          <a:xfrm>
            <a:off x="39910" y="8310180"/>
            <a:ext cx="3886919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 / CONCLUSIONS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6682FDF2-B296-4644-BD29-08FBD26A8EAB}"/>
              </a:ext>
            </a:extLst>
          </p:cNvPr>
          <p:cNvSpPr/>
          <p:nvPr/>
        </p:nvSpPr>
        <p:spPr>
          <a:xfrm>
            <a:off x="4149968" y="7828477"/>
            <a:ext cx="2456423" cy="259426"/>
          </a:xfrm>
          <a:prstGeom prst="rect">
            <a:avLst/>
          </a:prstGeom>
          <a:solidFill>
            <a:srgbClr val="DBFFFF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 / REFERENCES</a:t>
            </a:r>
          </a:p>
        </p:txBody>
      </p:sp>
      <p:sp>
        <p:nvSpPr>
          <p:cNvPr id="37" name="Cuadro de texto 35">
            <a:extLst>
              <a:ext uri="{FF2B5EF4-FFF2-40B4-BE49-F238E27FC236}">
                <a16:creationId xmlns:a16="http://schemas.microsoft.com/office/drawing/2014/main" id="{D7DF5759-FFA7-5745-A724-1F1CE74C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61" y="8573531"/>
            <a:ext cx="3969495" cy="693220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</a:pP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Este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trabajo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cubre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un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importante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vacio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en la literatura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acerca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de los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impactos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de los desastres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naturales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y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muestra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que, al </a:t>
            </a:r>
            <a:r>
              <a:rPr lang="ca-ES" sz="1200" dirty="0" err="1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menos</a:t>
            </a:r>
            <a:r>
              <a:rPr lang="ca-ES" sz="1200" dirty="0" smtClean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en Haití, 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 desastres de origen natural impactan negativamente sobre las mujeres y, en concreto, sobre las posibilidades económicas de los hogares encabezados por mujeres</a:t>
            </a:r>
            <a:endParaRPr lang="es-E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810" algn="ctr">
              <a:spcBef>
                <a:spcPts val="875"/>
              </a:spcBef>
              <a:spcAft>
                <a:spcPts val="0"/>
              </a:spcAft>
            </a:pPr>
            <a:endParaRPr lang="ca-E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38" name="Cuadro de texto 35">
            <a:extLst>
              <a:ext uri="{FF2B5EF4-FFF2-40B4-BE49-F238E27FC236}">
                <a16:creationId xmlns:a16="http://schemas.microsoft.com/office/drawing/2014/main" id="{125D3899-A065-B540-9BC4-B53D9E759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3671" y="8105388"/>
            <a:ext cx="2612727" cy="1710611"/>
          </a:xfrm>
          <a:prstGeom prst="rect">
            <a:avLst/>
          </a:prstGeom>
          <a:noFill/>
          <a:ln w="5319">
            <a:solidFill>
              <a:srgbClr val="DADADA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0" tIns="0" rIns="0" bIns="0" anchor="t" anchorCtr="0" upright="1">
            <a:noAutofit/>
          </a:bodyPr>
          <a:lstStyle/>
          <a:p>
            <a:pPr marR="3810" algn="just">
              <a:spcBef>
                <a:spcPts val="875"/>
              </a:spcBef>
            </a:pP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Llorente-Marrón, M., Díaz-Fernández, M.,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Dema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Moreno, S., &amp; Méndez-Rodríguez, P. (2020).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Socioeconomic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consequences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of </a:t>
            </a:r>
            <a:r>
              <a:rPr lang="es-ES" sz="1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naural</a:t>
            </a:r>
            <a:r>
              <a:rPr lang="es-ES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disasters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on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gender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relations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case of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Haiti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. International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Journal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of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Disaster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Risk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s-ES" sz="1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Reduction</a:t>
            </a:r>
            <a:r>
              <a:rPr lang="es-E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, 50, 101693. https://doi.org/10.1016/j.ijdrr.2020.101693</a:t>
            </a:r>
            <a:endParaRPr lang="ca-ES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9" name="6 Rectángulo"/>
          <p:cNvSpPr/>
          <p:nvPr/>
        </p:nvSpPr>
        <p:spPr>
          <a:xfrm>
            <a:off x="745433" y="1457512"/>
            <a:ext cx="16356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200" b="1" dirty="0" smtClean="0"/>
              <a:t>Universidad de Oviedo</a:t>
            </a:r>
            <a:endParaRPr lang="es-ES" sz="1200" b="1" dirty="0"/>
          </a:p>
        </p:txBody>
      </p:sp>
      <p:sp>
        <p:nvSpPr>
          <p:cNvPr id="8" name="Rectángulo 7"/>
          <p:cNvSpPr/>
          <p:nvPr/>
        </p:nvSpPr>
        <p:spPr>
          <a:xfrm>
            <a:off x="147713" y="1693023"/>
            <a:ext cx="658623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trabajo es parte del proyecto GENDER </a:t>
            </a:r>
            <a:r>
              <a:rPr lang="es-ES" sz="9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(Género, </a:t>
            </a:r>
            <a:r>
              <a:rPr lang="es-ES" sz="900" i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Disastres</a:t>
            </a:r>
            <a:r>
              <a:rPr lang="es-ES" sz="9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Riesgo), </a:t>
            </a:r>
            <a:r>
              <a:rPr lang="es-ES" sz="900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FEM2017-86852-P Ministerio de Economía y Competitividad</a:t>
            </a:r>
            <a:endParaRPr lang="es-ES" sz="900" dirty="0"/>
          </a:p>
        </p:txBody>
      </p:sp>
      <p:pic>
        <p:nvPicPr>
          <p:cNvPr id="24" name="Picture 8" descr="http://www.lahuelladigital.com/wp-content/uploads/2012/01/logouniov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429" y="1450030"/>
            <a:ext cx="375812" cy="25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/>
          <p:cNvSpPr/>
          <p:nvPr/>
        </p:nvSpPr>
        <p:spPr>
          <a:xfrm>
            <a:off x="1714500" y="3937338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 dirty="0"/>
          </a:p>
        </p:txBody>
      </p:sp>
      <p:sp>
        <p:nvSpPr>
          <p:cNvPr id="12" name="Rectángulo 11"/>
          <p:cNvSpPr/>
          <p:nvPr/>
        </p:nvSpPr>
        <p:spPr>
          <a:xfrm>
            <a:off x="1714500" y="3868088"/>
            <a:ext cx="3429000" cy="4633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</a:pPr>
            <a:r>
              <a:rPr lang="es-E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2697453" y="4768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ES" dirty="0"/>
          </a:p>
        </p:txBody>
      </p:sp>
      <p:graphicFrame>
        <p:nvGraphicFramePr>
          <p:cNvPr id="52" name="Objeto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4334965"/>
              </p:ext>
            </p:extLst>
          </p:nvPr>
        </p:nvGraphicFramePr>
        <p:xfrm>
          <a:off x="149675" y="5765736"/>
          <a:ext cx="3351056" cy="220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Documento" r:id="rId6" imgW="5400403" imgH="4183350" progId="Word.Document.12">
                  <p:embed/>
                </p:oleObj>
              </mc:Choice>
              <mc:Fallback>
                <p:oleObj name="Documento" r:id="rId6" imgW="5400403" imgH="418335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9675" y="5765736"/>
                        <a:ext cx="3351056" cy="220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Rectángulo 53"/>
          <p:cNvSpPr/>
          <p:nvPr/>
        </p:nvSpPr>
        <p:spPr>
          <a:xfrm>
            <a:off x="72975" y="5306260"/>
            <a:ext cx="3504457" cy="487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ES" sz="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Estimación del efecto del desastre de Haití 2010 sobre la desigualdad de género. </a:t>
            </a:r>
            <a:r>
              <a:rPr lang="en-US" sz="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Modelo</a:t>
            </a:r>
            <a:r>
              <a:rPr lang="en-US" sz="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Diferencias</a:t>
            </a:r>
            <a:r>
              <a:rPr lang="en-US" sz="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US" sz="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Diferencias</a:t>
            </a:r>
            <a:r>
              <a:rPr lang="en-US" sz="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considerando</a:t>
            </a:r>
            <a:r>
              <a:rPr lang="en-US" sz="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zonas de </a:t>
            </a:r>
            <a:r>
              <a:rPr lang="en-US" sz="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intensidad</a:t>
            </a:r>
            <a:r>
              <a:rPr lang="en-US" sz="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del </a:t>
            </a:r>
            <a:r>
              <a:rPr lang="en-US" sz="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terremoto</a:t>
            </a:r>
            <a:endParaRPr lang="es-ES" sz="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Rectángulo 55"/>
          <p:cNvSpPr/>
          <p:nvPr/>
        </p:nvSpPr>
        <p:spPr>
          <a:xfrm>
            <a:off x="84082" y="7850114"/>
            <a:ext cx="3586893" cy="487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E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Método: </a:t>
            </a:r>
            <a:r>
              <a:rPr lang="es-ES" sz="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Mínimos Cuadrados Ordinarios. </a:t>
            </a:r>
            <a:r>
              <a:rPr lang="es-E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 utilizaron los pesos proporcionados por la encuesta DHS. 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Huber-White-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Hinkley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(HC1) </a:t>
            </a:r>
            <a:r>
              <a:rPr lang="en-US" sz="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heteroskedasticity</a:t>
            </a:r>
            <a:r>
              <a:rPr lang="en-US" sz="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consistent standard error and covariance. </a:t>
            </a:r>
            <a:endParaRPr lang="es-ES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0" name="Rectángulo 59"/>
          <p:cNvSpPr/>
          <p:nvPr/>
        </p:nvSpPr>
        <p:spPr>
          <a:xfrm>
            <a:off x="3788537" y="6829836"/>
            <a:ext cx="3429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ES" sz="1200" dirty="0"/>
          </a:p>
        </p:txBody>
      </p:sp>
      <p:graphicFrame>
        <p:nvGraphicFramePr>
          <p:cNvPr id="32" name="Tab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467608"/>
              </p:ext>
            </p:extLst>
          </p:nvPr>
        </p:nvGraphicFramePr>
        <p:xfrm>
          <a:off x="230993" y="933142"/>
          <a:ext cx="2817007" cy="5102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6823">
                  <a:extLst>
                    <a:ext uri="{9D8B030D-6E8A-4147-A177-3AD203B41FA5}">
                      <a16:colId xmlns:a16="http://schemas.microsoft.com/office/drawing/2014/main" val="4053332242"/>
                    </a:ext>
                  </a:extLst>
                </a:gridCol>
                <a:gridCol w="1170184">
                  <a:extLst>
                    <a:ext uri="{9D8B030D-6E8A-4147-A177-3AD203B41FA5}">
                      <a16:colId xmlns:a16="http://schemas.microsoft.com/office/drawing/2014/main" val="2837504729"/>
                    </a:ext>
                  </a:extLst>
                </a:gridCol>
              </a:tblGrid>
              <a:tr h="2493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 smtClean="0">
                          <a:solidFill>
                            <a:schemeClr val="tx1"/>
                          </a:solidFill>
                          <a:effectLst/>
                        </a:rPr>
                        <a:t>Montserrat Díaz Fernández, </a:t>
                      </a:r>
                      <a:r>
                        <a:rPr lang="es-ES" sz="800" u="sng" dirty="0" smtClean="0">
                          <a:solidFill>
                            <a:schemeClr val="tx1"/>
                          </a:solidFill>
                          <a:effectLst/>
                          <a:hlinkClick r:id="rId8"/>
                        </a:rPr>
                        <a:t>mdiaz@uniovi.es</a:t>
                      </a:r>
                      <a:endParaRPr lang="es-ES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>
                          <a:solidFill>
                            <a:schemeClr val="tx1"/>
                          </a:solidFill>
                          <a:effectLst/>
                        </a:rPr>
                        <a:t>Paz Méndez-Rodríguez, </a:t>
                      </a:r>
                      <a:r>
                        <a:rPr lang="es-ES" sz="800" u="sng" dirty="0">
                          <a:solidFill>
                            <a:schemeClr val="tx1"/>
                          </a:solidFill>
                          <a:effectLst/>
                          <a:hlinkClick r:id="rId9"/>
                        </a:rPr>
                        <a:t>mpmendez@uniovi.es</a:t>
                      </a:r>
                      <a:endParaRPr lang="es-ES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49604"/>
                  </a:ext>
                </a:extLst>
              </a:tr>
              <a:tr h="172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dirty="0" smtClean="0">
                          <a:solidFill>
                            <a:schemeClr val="tx1"/>
                          </a:solidFill>
                          <a:effectLst/>
                        </a:rPr>
                        <a:t>María del Mar Llorente-Marrón,</a:t>
                      </a:r>
                      <a:r>
                        <a:rPr lang="es-ES" sz="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S" sz="800" u="sng" dirty="0" smtClean="0">
                          <a:solidFill>
                            <a:schemeClr val="tx1"/>
                          </a:solidFill>
                          <a:effectLst/>
                          <a:hlinkClick r:id="rId10"/>
                        </a:rPr>
                        <a:t>mmarron@uniovi.es</a:t>
                      </a:r>
                      <a:endParaRPr lang="es-ES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Sandra </a:t>
                      </a:r>
                      <a:r>
                        <a:rPr lang="es-ES" sz="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</a:t>
                      </a:r>
                      <a:r>
                        <a:rPr lang="es-ES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Moreno, </a:t>
                      </a:r>
                      <a:r>
                        <a:rPr lang="es-ES" sz="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/>
                        </a:rPr>
                        <a:t>demasandra@uniovi.es</a:t>
                      </a:r>
                      <a:endParaRPr lang="es-ES" sz="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075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80019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1513</TotalTime>
  <Words>487</Words>
  <Application>Microsoft Office PowerPoint</Application>
  <PresentationFormat>A4 (210 x 297 mm)</PresentationFormat>
  <Paragraphs>31</Paragraphs>
  <Slides>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Documento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pauinsan@alumni.uv.es</dc:creator>
  <cp:lastModifiedBy>Mar Llorente</cp:lastModifiedBy>
  <cp:revision>21</cp:revision>
  <dcterms:created xsi:type="dcterms:W3CDTF">2020-10-20T10:11:47Z</dcterms:created>
  <dcterms:modified xsi:type="dcterms:W3CDTF">2020-11-09T12:08:28Z</dcterms:modified>
</cp:coreProperties>
</file>