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9144000" cy="6858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53"/>
    <p:restoredTop sz="96715"/>
  </p:normalViewPr>
  <p:slideViewPr>
    <p:cSldViewPr snapToGrid="0" snapToObjects="1">
      <p:cViewPr varScale="1">
        <p:scale>
          <a:sx n="79" d="100"/>
          <a:sy n="79" d="100"/>
        </p:scale>
        <p:origin x="4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7343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753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8130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286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1065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2839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193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979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135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873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0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080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valles@unizar.es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hyperlink" Target="mailto:azarate@unizar.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501F2D3-3BE7-B247-98B8-E323BC917BDC}"/>
              </a:ext>
            </a:extLst>
          </p:cNvPr>
          <p:cNvSpPr txBox="1"/>
          <p:nvPr/>
        </p:nvSpPr>
        <p:spPr>
          <a:xfrm>
            <a:off x="189754" y="211015"/>
            <a:ext cx="3116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modelo especial y dinámico para la exportación de residuos industriales peligrosos: efecto incentivo de las políticas ambientales regionales</a:t>
            </a:r>
            <a:endParaRPr lang="es-ES_tradnl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0BAF43-FA28-4D42-8C80-AFAD757130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09" y="211016"/>
            <a:ext cx="3408190" cy="11957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9778DD-7EF1-0045-9488-FEC7072A1A1F}"/>
              </a:ext>
            </a:extLst>
          </p:cNvPr>
          <p:cNvSpPr txBox="1"/>
          <p:nvPr/>
        </p:nvSpPr>
        <p:spPr>
          <a:xfrm>
            <a:off x="-36438" y="1175937"/>
            <a:ext cx="28328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0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Jaime Vallés-Giménez y Anabel Zárate-Marco</a:t>
            </a:r>
          </a:p>
          <a:p>
            <a:pPr algn="ctr"/>
            <a:r>
              <a:rPr lang="es-ES_tradnl" sz="1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jvalles@unizar.es</a:t>
            </a:r>
            <a:r>
              <a:rPr lang="es-ES_tradnl" sz="10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s-ES_tradnl" sz="1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azarate@unizar.es</a:t>
            </a:r>
            <a:endParaRPr lang="es-ES_tradnl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Universidad de Zaragoza</a:t>
            </a:r>
            <a:r>
              <a:rPr lang="es-ES_tradnl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708200F-6380-9D41-9AA4-7DC1D050EAE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6" y="9397218"/>
            <a:ext cx="6842334" cy="50878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Cuadro de texto 35">
            <a:extLst>
              <a:ext uri="{FF2B5EF4-FFF2-40B4-BE49-F238E27FC236}">
                <a16:creationId xmlns:a16="http://schemas.microsoft.com/office/drawing/2014/main" id="{74887667-13A0-9B46-B061-4EEB7A41D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753" y="2356336"/>
            <a:ext cx="3429719" cy="76744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Determinar los factores explicativos de la exportación de residuos industriales peligrosos de las regiones españolas. Especialmente, si los tributos y otras políticas ambientales influyen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3E74BFF-2FAA-244E-B27C-7964D66DC949}"/>
              </a:ext>
            </a:extLst>
          </p:cNvPr>
          <p:cNvSpPr/>
          <p:nvPr/>
        </p:nvSpPr>
        <p:spPr>
          <a:xfrm>
            <a:off x="189754" y="1932600"/>
            <a:ext cx="3408190" cy="300592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/ OBJECTIVES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060FCC1-C598-E846-9235-A9278356C3D0}"/>
              </a:ext>
            </a:extLst>
          </p:cNvPr>
          <p:cNvSpPr/>
          <p:nvPr/>
        </p:nvSpPr>
        <p:spPr>
          <a:xfrm>
            <a:off x="3864864" y="1932598"/>
            <a:ext cx="2849234" cy="30059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 / METHODOLOGY</a:t>
            </a:r>
          </a:p>
        </p:txBody>
      </p:sp>
      <p:sp>
        <p:nvSpPr>
          <p:cNvPr id="30" name="Cuadro de texto 35">
            <a:extLst>
              <a:ext uri="{FF2B5EF4-FFF2-40B4-BE49-F238E27FC236}">
                <a16:creationId xmlns:a16="http://schemas.microsoft.com/office/drawing/2014/main" id="{D555C621-ADC9-9647-9D4F-7E356FCF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4864" y="2356335"/>
            <a:ext cx="2849234" cy="767445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  <a:spcAft>
                <a:spcPts val="0"/>
              </a:spcAft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Planteamos un modelo espacial y dinámico con efectos fijos y datos de panel para las 17 regiones españolas durante el periodo 2007-2017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AAA749A-D7D8-334A-91D4-36BD496391B7}"/>
              </a:ext>
            </a:extLst>
          </p:cNvPr>
          <p:cNvSpPr/>
          <p:nvPr/>
        </p:nvSpPr>
        <p:spPr>
          <a:xfrm>
            <a:off x="189752" y="3246924"/>
            <a:ext cx="4065772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GRÁFICOS Y TABLAS / GRAPHS AND TEXT</a:t>
            </a:r>
          </a:p>
        </p:txBody>
      </p:sp>
      <p:sp>
        <p:nvSpPr>
          <p:cNvPr id="32" name="Cuadro de texto 35">
            <a:extLst>
              <a:ext uri="{FF2B5EF4-FFF2-40B4-BE49-F238E27FC236}">
                <a16:creationId xmlns:a16="http://schemas.microsoft.com/office/drawing/2014/main" id="{C43E94C0-F5B0-A643-8C38-C15036E74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69" y="3592848"/>
            <a:ext cx="3429719" cy="4585320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A6573C0-7AE4-5044-A0F0-75141C751CEF}"/>
              </a:ext>
            </a:extLst>
          </p:cNvPr>
          <p:cNvSpPr/>
          <p:nvPr/>
        </p:nvSpPr>
        <p:spPr>
          <a:xfrm>
            <a:off x="4498848" y="3279280"/>
            <a:ext cx="2169400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/ RESULTS</a:t>
            </a:r>
          </a:p>
        </p:txBody>
      </p:sp>
      <p:sp>
        <p:nvSpPr>
          <p:cNvPr id="34" name="Cuadro de texto 35">
            <a:extLst>
              <a:ext uri="{FF2B5EF4-FFF2-40B4-BE49-F238E27FC236}">
                <a16:creationId xmlns:a16="http://schemas.microsoft.com/office/drawing/2014/main" id="{FC7BE44C-CEDF-0142-85DA-0D001D093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848" y="3687644"/>
            <a:ext cx="2144500" cy="5386409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L="171450" marR="3810" indent="-171450" algn="just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Hay un componente espacial y dinámico en la exportación de residuos; </a:t>
            </a:r>
          </a:p>
          <a:p>
            <a:pPr marL="171450" marR="3810" indent="-171450" algn="just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Tanto los tributos regionales como la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environmental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stringency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, parecen fomentar, aunque tímidamente, su exportación a otras regiones. </a:t>
            </a:r>
          </a:p>
          <a:p>
            <a:pPr marL="171450" marR="3810" indent="-171450" algn="just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Cuanto más se recicla y mayores son las economías de escala derivadas de la aglomeración industrial, menor es la exportación de residuos; </a:t>
            </a:r>
          </a:p>
          <a:p>
            <a:pPr marL="171450" marR="3810" indent="-171450" algn="just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Las restricciones internacionales crecientes al comercio de residuos peligrosos han intensificado el flujo de residuos en el interior del país. </a:t>
            </a:r>
          </a:p>
          <a:p>
            <a:pPr marL="171450" marR="3810" indent="-171450" algn="just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Hay una relación no lineal entre crecimiento y exportación de residuos, aunque parece que aún estamos lejos del punto de inflexión de la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Waste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Kuznets Curve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2021BFA2-C007-4193-9B4F-E085C0DFC79A}"/>
              </a:ext>
            </a:extLst>
          </p:cNvPr>
          <p:cNvPicPr/>
          <p:nvPr/>
        </p:nvPicPr>
        <p:blipFill rotWithShape="1">
          <a:blip r:embed="rId6"/>
          <a:srcRect l="63424" t="21474" r="16599" b="15720"/>
          <a:stretch/>
        </p:blipFill>
        <p:spPr bwMode="auto">
          <a:xfrm>
            <a:off x="189752" y="3592516"/>
            <a:ext cx="4065772" cy="55758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08001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211</Words>
  <Application>Microsoft Office PowerPoint</Application>
  <PresentationFormat>A4 (210 x 297 mm)</PresentationFormat>
  <Paragraphs>15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pauinsan@alumni.uv.es</dc:creator>
  <cp:lastModifiedBy>Jaime Valles Gimenez</cp:lastModifiedBy>
  <cp:revision>9</cp:revision>
  <dcterms:created xsi:type="dcterms:W3CDTF">2020-10-20T10:11:47Z</dcterms:created>
  <dcterms:modified xsi:type="dcterms:W3CDTF">2020-11-09T11:38:40Z</dcterms:modified>
</cp:coreProperties>
</file>