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3"/>
    <p:restoredTop sz="96715"/>
  </p:normalViewPr>
  <p:slideViewPr>
    <p:cSldViewPr snapToGrid="0" snapToObjects="1">
      <p:cViewPr varScale="1">
        <p:scale>
          <a:sx n="48" d="100"/>
          <a:sy n="48" d="100"/>
        </p:scale>
        <p:origin x="18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.B.Olmo@soton.ac.u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eg"/><Relationship Id="rId4" Type="http://schemas.openxmlformats.org/officeDocument/2006/relationships/hyperlink" Target="mailto:marcossn@unizar.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127868" y="211015"/>
            <a:ext cx="3886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Modelling the spread of COVID-19 in </a:t>
            </a:r>
            <a:r>
              <a:rPr lang="en-US" sz="2000" b="1" dirty="0" smtClean="0"/>
              <a:t>New </a:t>
            </a:r>
            <a:r>
              <a:rPr lang="es-ES" sz="2000" b="1" dirty="0" smtClean="0"/>
              <a:t>York </a:t>
            </a:r>
            <a:r>
              <a:rPr lang="es-ES" sz="2000" b="1" dirty="0"/>
              <a:t>City</a:t>
            </a:r>
            <a:endParaRPr lang="es-ES_tradnl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4" y="211015"/>
            <a:ext cx="2456425" cy="141239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127870" y="915521"/>
            <a:ext cx="4129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dirty="0" err="1" smtClean="0"/>
              <a:t>Jose</a:t>
            </a:r>
            <a:r>
              <a:rPr lang="es-ES_tradnl" sz="1400" dirty="0" smtClean="0"/>
              <a:t> Olmo / Marcos Sanso-Navarro</a:t>
            </a:r>
            <a:endParaRPr lang="es-ES_tradnl" sz="1400" dirty="0"/>
          </a:p>
          <a:p>
            <a:r>
              <a:rPr lang="es-ES_tradnl" sz="1400" dirty="0" err="1" smtClean="0"/>
              <a:t>University</a:t>
            </a:r>
            <a:r>
              <a:rPr lang="es-ES_tradnl" sz="1400" dirty="0" smtClean="0"/>
              <a:t> of Southampton / Universidad de Zaragoza</a:t>
            </a:r>
          </a:p>
          <a:p>
            <a:r>
              <a:rPr lang="es-ES_tradnl" sz="1400" dirty="0" smtClean="0">
                <a:hlinkClick r:id="rId3"/>
              </a:rPr>
              <a:t>J.B.Olmo@soton.ac.uk</a:t>
            </a:r>
            <a:r>
              <a:rPr lang="es-ES_tradnl" sz="1400" dirty="0" smtClean="0"/>
              <a:t> / </a:t>
            </a:r>
            <a:r>
              <a:rPr lang="es-ES_tradnl" sz="1400" dirty="0" smtClean="0">
                <a:hlinkClick r:id="rId4"/>
              </a:rPr>
              <a:t>marcossn@unizar.es</a:t>
            </a:r>
            <a:endParaRPr lang="es-ES_tradnl" sz="1400" dirty="0" smtClean="0"/>
          </a:p>
          <a:p>
            <a:endParaRPr lang="es-ES_tradnl" sz="12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53" y="2196092"/>
            <a:ext cx="2253411" cy="2743283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algn="just"/>
            <a:r>
              <a:rPr lang="en-US" dirty="0" smtClean="0"/>
              <a:t>The main goal of this </a:t>
            </a:r>
            <a:r>
              <a:rPr lang="en-US" dirty="0"/>
              <a:t>paper </a:t>
            </a:r>
            <a:r>
              <a:rPr lang="en-US" dirty="0" smtClean="0"/>
              <a:t>is </a:t>
            </a:r>
            <a:r>
              <a:rPr lang="en-US" dirty="0"/>
              <a:t>to predict the increase in the number of </a:t>
            </a:r>
            <a:r>
              <a:rPr lang="en-US" dirty="0" smtClean="0"/>
              <a:t>confirmed cases at </a:t>
            </a:r>
            <a:r>
              <a:rPr lang="en-US" dirty="0"/>
              <a:t>the zip code level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/>
              <a:t>concentrate</a:t>
            </a:r>
            <a:r>
              <a:rPr lang="es-ES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the initial period of the </a:t>
            </a:r>
            <a:r>
              <a:rPr lang="en-US" dirty="0" smtClean="0"/>
              <a:t>pandemic (From March </a:t>
            </a:r>
            <a:r>
              <a:rPr lang="en-US" dirty="0"/>
              <a:t>31 to June 16, </a:t>
            </a:r>
            <a:r>
              <a:rPr lang="en-US" dirty="0" smtClean="0"/>
              <a:t>2020)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89754" y="1824315"/>
            <a:ext cx="2253410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/ OBJECTIVES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756594" y="1838356"/>
            <a:ext cx="3957505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 / METHODOLOGY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593" y="2196093"/>
            <a:ext cx="3957505" cy="2743282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algn="just"/>
            <a:r>
              <a:rPr lang="en-US" dirty="0"/>
              <a:t>W</a:t>
            </a:r>
            <a:r>
              <a:rPr lang="en-US" dirty="0" smtClean="0"/>
              <a:t>e </a:t>
            </a:r>
            <a:r>
              <a:rPr lang="en-US" dirty="0"/>
              <a:t>propose a Poisson regression model for count data that includes </a:t>
            </a:r>
            <a:r>
              <a:rPr lang="en-US" dirty="0" smtClean="0"/>
              <a:t>a large </a:t>
            </a:r>
            <a:r>
              <a:rPr lang="en-US" dirty="0"/>
              <a:t>set of covariates </a:t>
            </a:r>
            <a:r>
              <a:rPr lang="en-US" dirty="0" smtClean="0"/>
              <a:t>reflecting </a:t>
            </a:r>
            <a:r>
              <a:rPr lang="en-US" dirty="0"/>
              <a:t>socioeconomic conditions at </a:t>
            </a:r>
            <a:r>
              <a:rPr lang="en-US" dirty="0" err="1"/>
              <a:t>neighbourhood</a:t>
            </a:r>
            <a:r>
              <a:rPr lang="en-US" dirty="0"/>
              <a:t> </a:t>
            </a:r>
            <a:r>
              <a:rPr lang="en-US" dirty="0" smtClean="0"/>
              <a:t>level (from the ACS) and </a:t>
            </a:r>
            <a:r>
              <a:rPr lang="en-US" dirty="0"/>
              <a:t>spatial </a:t>
            </a:r>
            <a:r>
              <a:rPr lang="en-US" dirty="0" smtClean="0"/>
              <a:t>effects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sensitivity of the predictions </a:t>
            </a:r>
            <a:r>
              <a:rPr lang="en-US" dirty="0" smtClean="0"/>
              <a:t>is </a:t>
            </a:r>
            <a:r>
              <a:rPr lang="en-US" dirty="0"/>
              <a:t>controlled for by also considering an </a:t>
            </a:r>
            <a:r>
              <a:rPr lang="en-US" dirty="0" err="1" smtClean="0"/>
              <a:t>emsemble</a:t>
            </a:r>
            <a:r>
              <a:rPr lang="en-US" dirty="0" smtClean="0"/>
              <a:t> prediction </a:t>
            </a:r>
            <a:r>
              <a:rPr lang="en-US" dirty="0"/>
              <a:t>model given by Bayesian model averaging.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27869" y="5126189"/>
            <a:ext cx="3429719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Y TABLAS / GRAPHS AND TEXT</a:t>
            </a:r>
          </a:p>
        </p:txBody>
      </p:sp>
      <p:sp>
        <p:nvSpPr>
          <p:cNvPr id="32" name="Cuadro de texto 35">
            <a:extLst>
              <a:ext uri="{FF2B5EF4-FFF2-40B4-BE49-F238E27FC236}">
                <a16:creationId xmlns:a16="http://schemas.microsoft.com/office/drawing/2014/main" id="{C43E94C0-F5B0-A643-8C38-C15036E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9" y="5605314"/>
            <a:ext cx="3429719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Texto / Text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771900" y="5126189"/>
            <a:ext cx="2942198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/ RESULTS</a:t>
            </a: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900" y="5605314"/>
            <a:ext cx="2942198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algn="just"/>
            <a:r>
              <a:rPr lang="en-US" dirty="0" smtClean="0"/>
              <a:t>Population </a:t>
            </a:r>
            <a:r>
              <a:rPr lang="en-US" dirty="0"/>
              <a:t>size</a:t>
            </a:r>
            <a:r>
              <a:rPr lang="en-US" dirty="0" smtClean="0"/>
              <a:t>, age structure, self-employment, </a:t>
            </a:r>
            <a:r>
              <a:rPr lang="en-US" dirty="0"/>
              <a:t>income per capita, and the </a:t>
            </a:r>
            <a:r>
              <a:rPr lang="en-US" dirty="0" smtClean="0"/>
              <a:t>share </a:t>
            </a:r>
            <a:r>
              <a:rPr lang="en-US" dirty="0"/>
              <a:t>of workers in </a:t>
            </a:r>
            <a:r>
              <a:rPr lang="en-US" dirty="0" smtClean="0"/>
              <a:t>the educational </a:t>
            </a:r>
            <a:r>
              <a:rPr lang="en-US" dirty="0"/>
              <a:t>and healthcare sectors not only explain the cross-sectional variability </a:t>
            </a:r>
            <a:r>
              <a:rPr lang="en-US" dirty="0" smtClean="0"/>
              <a:t>of </a:t>
            </a:r>
            <a:r>
              <a:rPr lang="en-US" dirty="0"/>
              <a:t>new </a:t>
            </a:r>
            <a:r>
              <a:rPr lang="en-US" dirty="0" smtClean="0"/>
              <a:t>confirmed </a:t>
            </a:r>
            <a:r>
              <a:rPr lang="en-US" dirty="0"/>
              <a:t>cases but also have out-of-sample predictive ability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127869" y="8311370"/>
            <a:ext cx="3886919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/ CONCLUSIONS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4257674" y="8311369"/>
            <a:ext cx="2456423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 / REFERENCES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8" y="8703998"/>
            <a:ext cx="3886920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algn="just"/>
            <a:r>
              <a:rPr lang="en-US" sz="1200" dirty="0"/>
              <a:t>Our pointwise forecasts display reasonable </a:t>
            </a:r>
            <a:r>
              <a:rPr lang="en-US" sz="1200" dirty="0" smtClean="0"/>
              <a:t>MSPE </a:t>
            </a:r>
            <a:r>
              <a:rPr lang="en-US" sz="1200" dirty="0"/>
              <a:t>and </a:t>
            </a:r>
            <a:r>
              <a:rPr lang="en-US" sz="1200" dirty="0" smtClean="0"/>
              <a:t>the associated </a:t>
            </a:r>
            <a:r>
              <a:rPr lang="en-US" sz="1200" dirty="0"/>
              <a:t>interval forecasts accurate empirical coverage probabilities suggesting </a:t>
            </a:r>
            <a:r>
              <a:rPr lang="en-US" sz="1200" dirty="0" smtClean="0"/>
              <a:t>the suitability </a:t>
            </a:r>
            <a:r>
              <a:rPr lang="en-US" sz="1200" dirty="0"/>
              <a:t>of the methodology for prediction of the number of infections.</a:t>
            </a:r>
            <a:endParaRPr lang="ca-ES" sz="10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6991" y="8703996"/>
            <a:ext cx="2587106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r>
              <a:rPr lang="en-US" sz="1400" dirty="0" err="1" smtClean="0"/>
              <a:t>Almagro</a:t>
            </a:r>
            <a:r>
              <a:rPr lang="en-US" sz="1400" dirty="0" smtClean="0"/>
              <a:t> and </a:t>
            </a:r>
            <a:r>
              <a:rPr lang="en-US" sz="1400" dirty="0" err="1" smtClean="0"/>
              <a:t>Orane</a:t>
            </a:r>
            <a:r>
              <a:rPr lang="en-US" sz="1400" dirty="0" smtClean="0"/>
              <a:t>-Hutchinson (2020</a:t>
            </a:r>
            <a:r>
              <a:rPr lang="es-ES" sz="1400" dirty="0" smtClean="0"/>
              <a:t>); </a:t>
            </a:r>
            <a:r>
              <a:rPr lang="es-ES" sz="1400" dirty="0" err="1" smtClean="0"/>
              <a:t>Clyde</a:t>
            </a:r>
            <a:r>
              <a:rPr lang="es-ES" sz="1400" dirty="0" smtClean="0"/>
              <a:t> (2020); </a:t>
            </a:r>
            <a:r>
              <a:rPr lang="es-ES" sz="1400" dirty="0" err="1" smtClean="0"/>
              <a:t>Cordes</a:t>
            </a:r>
            <a:r>
              <a:rPr lang="es-ES" sz="1400" dirty="0" smtClean="0"/>
              <a:t> </a:t>
            </a:r>
            <a:r>
              <a:rPr lang="es-ES" sz="1400" smtClean="0"/>
              <a:t>and Castro (2020); </a:t>
            </a:r>
            <a:r>
              <a:rPr lang="en-US" sz="1400" smtClean="0"/>
              <a:t>Steel </a:t>
            </a:r>
            <a:r>
              <a:rPr lang="en-US" sz="1400" dirty="0"/>
              <a:t>(2020). </a:t>
            </a:r>
            <a:endParaRPr lang="ca-ES" sz="105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156"/>
            <a:ext cx="3657600" cy="274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232</Words>
  <Application>Microsoft Office PowerPoint</Application>
  <PresentationFormat>A4 (210 x 297 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Usuario</cp:lastModifiedBy>
  <cp:revision>8</cp:revision>
  <dcterms:created xsi:type="dcterms:W3CDTF">2020-10-20T10:11:47Z</dcterms:created>
  <dcterms:modified xsi:type="dcterms:W3CDTF">2020-11-07T15:03:43Z</dcterms:modified>
</cp:coreProperties>
</file>