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charts/chart22.xml" ContentType="application/vnd.openxmlformats-officedocument.drawingml.chart+xml"/>
  <Override PartName="/ppt/slideMasters/slideMaster1.xml" ContentType="application/vnd.openxmlformats-officedocument.presentationml.slideMaster+xml"/>
  <Override PartName="/ppt/slideMasters/_rels/slideMaster1.xml.rels" ContentType="application/vnd.openxmlformats-package.relationships+xml"/>
  <Override PartName="/ppt/theme/theme1.xml" ContentType="application/vnd.openxmlformats-officedocument.theme+xml"/>
  <Override PartName="/ppt/slideLayouts/slideLayout1.xml" ContentType="application/vnd.openxmlformats-officedocument.presentationml.slideLayout+xml"/>
  <Override PartName="/ppt/slideLayouts/slideLayout9.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_rels/slideLayout9.xml.rels" ContentType="application/vnd.openxmlformats-package.relationships+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_rels/presentation.xml.rels" ContentType="application/vnd.openxmlformats-package.relationships+xml"/>
  <Override PartName="/ppt/slides/slide1.xml" ContentType="application/vnd.openxmlformats-officedocument.presentationml.slide+xml"/>
  <Override PartName="/ppt/slides/_rels/slide1.xml.rels" ContentType="application/vnd.openxmlformats-package.relationships+xml"/>
  <Override PartName="/ppt/media/image1.jpeg" ContentType="image/jpeg"/>
  <Override PartName="/ppt/media/image2.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Lst>
  <p:sldSz cx="6858000" cy="9906000"/>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
</Relationships>
</file>

<file path=ppt/charts/chart22.xml><?xml version="1.0" encoding="utf-8"?>
<c:chartSpace xmlns:c="http://schemas.openxmlformats.org/drawingml/2006/chart" xmlns:a="http://schemas.openxmlformats.org/drawingml/2006/main" xmlns:r="http://schemas.openxmlformats.org/officeDocument/2006/relationships">
  <c:lang val="en-US"/>
  <c:roundedCorners val="0"/>
  <c:chart>
    <c:plotArea>
      <c:layout>
        <c:manualLayout>
          <c:layoutTarget val="inner"/>
          <c:xMode val="edge"/>
          <c:yMode val="edge"/>
          <c:x val="0.0964683821231378"/>
          <c:y val="0.0620239390642002"/>
          <c:w val="0.883217001771018"/>
          <c:h val="0.66303953572724"/>
        </c:manualLayout>
      </c:layout>
      <c:barChart>
        <c:barDir val="col"/>
        <c:grouping val="stacked"/>
        <c:varyColors val="0"/>
        <c:ser>
          <c:idx val="0"/>
          <c:order val="0"/>
          <c:tx>
            <c:strRef>
              <c:f>label 0</c:f>
              <c:strCache>
                <c:ptCount val="1"/>
                <c:pt idx="0">
                  <c:v>Solar PV</c:v>
                </c:pt>
              </c:strCache>
            </c:strRef>
          </c:tx>
          <c:spPr>
            <a:solidFill>
              <a:srgbClr val="5b9bd5"/>
            </a:solidFill>
            <a:ln>
              <a:noFill/>
            </a:ln>
          </c:spPr>
          <c:invertIfNegative val="0"/>
          <c:dLbls>
            <c:numFmt formatCode="General" sourceLinked="1"/>
            <c:txPr>
              <a:bodyPr/>
              <a:lstStyle/>
              <a:p>
                <a:pPr>
                  <a:defRPr b="0" sz="1000" spc="-1" strike="noStrike">
                    <a:solidFill>
                      <a:srgbClr val="000000"/>
                    </a:solidFill>
                    <a:latin typeface="Calibri"/>
                    <a:ea typeface="DejaVu Sans"/>
                  </a:defRPr>
                </a:pPr>
              </a:p>
            </c:txPr>
            <c:dLblPos val="ctr"/>
            <c:showLegendKey val="0"/>
            <c:showVal val="0"/>
            <c:showCatName val="0"/>
            <c:showSerName val="0"/>
            <c:showPercent val="0"/>
            <c:separator>; </c:separator>
            <c:showLeaderLines val="0"/>
          </c:dLbls>
          <c:cat>
            <c:strRef>
              <c:f>categories</c:f>
              <c:strCache>
                <c:ptCount val="5"/>
                <c:pt idx="0">
                  <c:v>Armenia</c:v>
                </c:pt>
                <c:pt idx="1">
                  <c:v>Bosnia and Herzegovina</c:v>
                </c:pt>
                <c:pt idx="2">
                  <c:v>Albania</c:v>
                </c:pt>
                <c:pt idx="3">
                  <c:v>Montenegro</c:v>
                </c:pt>
                <c:pt idx="4">
                  <c:v>Kazakhstan</c:v>
                </c:pt>
              </c:strCache>
            </c:strRef>
          </c:cat>
          <c:val>
            <c:numRef>
              <c:f>0</c:f>
              <c:numCache>
                <c:formatCode>General</c:formatCode>
                <c:ptCount val="5"/>
                <c:pt idx="0">
                  <c:v>55</c:v>
                </c:pt>
                <c:pt idx="1">
                  <c:v>65</c:v>
                </c:pt>
                <c:pt idx="2">
                  <c:v>100</c:v>
                </c:pt>
                <c:pt idx="3">
                  <c:v>250</c:v>
                </c:pt>
                <c:pt idx="4">
                  <c:v>270</c:v>
                </c:pt>
              </c:numCache>
            </c:numRef>
          </c:val>
        </c:ser>
        <c:ser>
          <c:idx val="1"/>
          <c:order val="1"/>
          <c:tx>
            <c:strRef>
              <c:f>label 1</c:f>
              <c:strCache>
                <c:ptCount val="1"/>
                <c:pt idx="0">
                  <c:v>Wind</c:v>
                </c:pt>
              </c:strCache>
            </c:strRef>
          </c:tx>
          <c:spPr>
            <a:solidFill>
              <a:srgbClr val="ed7d31"/>
            </a:solidFill>
            <a:ln>
              <a:noFill/>
            </a:ln>
          </c:spPr>
          <c:invertIfNegative val="0"/>
          <c:dLbls>
            <c:numFmt formatCode="General" sourceLinked="1"/>
            <c:txPr>
              <a:bodyPr/>
              <a:lstStyle/>
              <a:p>
                <a:pPr>
                  <a:defRPr b="0" sz="1000" spc="-1" strike="noStrike">
                    <a:solidFill>
                      <a:srgbClr val="000000"/>
                    </a:solidFill>
                    <a:latin typeface="Calibri"/>
                    <a:ea typeface="DejaVu Sans"/>
                  </a:defRPr>
                </a:pPr>
              </a:p>
            </c:txPr>
            <c:dLblPos val="ctr"/>
            <c:showLegendKey val="0"/>
            <c:showVal val="0"/>
            <c:showCatName val="0"/>
            <c:showSerName val="0"/>
            <c:showPercent val="0"/>
            <c:separator>; </c:separator>
            <c:showLeaderLines val="0"/>
          </c:dLbls>
          <c:cat>
            <c:strRef>
              <c:f>categories</c:f>
              <c:strCache>
                <c:ptCount val="5"/>
                <c:pt idx="0">
                  <c:v>Armenia</c:v>
                </c:pt>
                <c:pt idx="1">
                  <c:v>Bosnia and Herzegovina</c:v>
                </c:pt>
                <c:pt idx="2">
                  <c:v>Albania</c:v>
                </c:pt>
                <c:pt idx="3">
                  <c:v>Montenegro</c:v>
                </c:pt>
                <c:pt idx="4">
                  <c:v>Kazakhstan</c:v>
                </c:pt>
              </c:strCache>
            </c:strRef>
          </c:cat>
          <c:val>
            <c:numRef>
              <c:f>1</c:f>
              <c:numCache>
                <c:formatCode>General</c:formatCode>
                <c:ptCount val="5"/>
                <c:pt idx="4">
                  <c:v>500.85</c:v>
                </c:pt>
              </c:numCache>
            </c:numRef>
          </c:val>
        </c:ser>
        <c:ser>
          <c:idx val="2"/>
          <c:order val="2"/>
          <c:tx>
            <c:strRef>
              <c:f>label 2</c:f>
              <c:strCache>
                <c:ptCount val="1"/>
                <c:pt idx="0">
                  <c:v>Hydro</c:v>
                </c:pt>
              </c:strCache>
            </c:strRef>
          </c:tx>
          <c:spPr>
            <a:solidFill>
              <a:srgbClr val="a5a5a5"/>
            </a:solidFill>
            <a:ln>
              <a:noFill/>
            </a:ln>
          </c:spPr>
          <c:invertIfNegative val="0"/>
          <c:dLbls>
            <c:numFmt formatCode="General" sourceLinked="1"/>
            <c:txPr>
              <a:bodyPr/>
              <a:lstStyle/>
              <a:p>
                <a:pPr>
                  <a:defRPr b="0" sz="1000" spc="-1" strike="noStrike">
                    <a:solidFill>
                      <a:srgbClr val="000000"/>
                    </a:solidFill>
                    <a:latin typeface="Calibri"/>
                    <a:ea typeface="DejaVu Sans"/>
                  </a:defRPr>
                </a:pPr>
              </a:p>
            </c:txPr>
            <c:dLblPos val="ctr"/>
            <c:showLegendKey val="0"/>
            <c:showVal val="0"/>
            <c:showCatName val="0"/>
            <c:showSerName val="0"/>
            <c:showPercent val="0"/>
            <c:separator>; </c:separator>
            <c:showLeaderLines val="0"/>
          </c:dLbls>
          <c:cat>
            <c:strRef>
              <c:f>categories</c:f>
              <c:strCache>
                <c:ptCount val="5"/>
                <c:pt idx="0">
                  <c:v>Armenia</c:v>
                </c:pt>
                <c:pt idx="1">
                  <c:v>Bosnia and Herzegovina</c:v>
                </c:pt>
                <c:pt idx="2">
                  <c:v>Albania</c:v>
                </c:pt>
                <c:pt idx="3">
                  <c:v>Montenegro</c:v>
                </c:pt>
                <c:pt idx="4">
                  <c:v>Kazakhstan</c:v>
                </c:pt>
              </c:strCache>
            </c:strRef>
          </c:cat>
          <c:val>
            <c:numRef>
              <c:f>2</c:f>
              <c:numCache>
                <c:formatCode>General</c:formatCode>
                <c:ptCount val="5"/>
                <c:pt idx="4">
                  <c:v>82.08</c:v>
                </c:pt>
              </c:numCache>
            </c:numRef>
          </c:val>
        </c:ser>
        <c:ser>
          <c:idx val="3"/>
          <c:order val="3"/>
          <c:tx>
            <c:strRef>
              <c:f>label 3</c:f>
              <c:strCache>
                <c:ptCount val="1"/>
                <c:pt idx="0">
                  <c:v>Biomass and waste</c:v>
                </c:pt>
              </c:strCache>
            </c:strRef>
          </c:tx>
          <c:spPr>
            <a:solidFill>
              <a:srgbClr val="ffc000"/>
            </a:solidFill>
            <a:ln>
              <a:noFill/>
            </a:ln>
          </c:spPr>
          <c:invertIfNegative val="0"/>
          <c:dLbls>
            <c:numFmt formatCode="General" sourceLinked="1"/>
            <c:txPr>
              <a:bodyPr/>
              <a:lstStyle/>
              <a:p>
                <a:pPr>
                  <a:defRPr b="0" sz="1000" spc="-1" strike="noStrike">
                    <a:solidFill>
                      <a:srgbClr val="000000"/>
                    </a:solidFill>
                    <a:latin typeface="Calibri"/>
                    <a:ea typeface="DejaVu Sans"/>
                  </a:defRPr>
                </a:pPr>
              </a:p>
            </c:txPr>
            <c:dLblPos val="ctr"/>
            <c:showLegendKey val="0"/>
            <c:showVal val="0"/>
            <c:showCatName val="0"/>
            <c:showSerName val="0"/>
            <c:showPercent val="0"/>
            <c:separator>; </c:separator>
            <c:showLeaderLines val="0"/>
          </c:dLbls>
          <c:cat>
            <c:strRef>
              <c:f>categories</c:f>
              <c:strCache>
                <c:ptCount val="5"/>
                <c:pt idx="0">
                  <c:v>Armenia</c:v>
                </c:pt>
                <c:pt idx="1">
                  <c:v>Bosnia and Herzegovina</c:v>
                </c:pt>
                <c:pt idx="2">
                  <c:v>Albania</c:v>
                </c:pt>
                <c:pt idx="3">
                  <c:v>Montenegro</c:v>
                </c:pt>
                <c:pt idx="4">
                  <c:v>Kazakhstan</c:v>
                </c:pt>
              </c:strCache>
            </c:strRef>
          </c:cat>
          <c:val>
            <c:numRef>
              <c:f>3</c:f>
              <c:numCache>
                <c:formatCode>General</c:formatCode>
                <c:ptCount val="5"/>
                <c:pt idx="4">
                  <c:v>5</c:v>
                </c:pt>
              </c:numCache>
            </c:numRef>
          </c:val>
        </c:ser>
        <c:gapWidth val="150"/>
        <c:overlap val="100"/>
        <c:axId val="71315063"/>
        <c:axId val="73845029"/>
      </c:barChart>
      <c:catAx>
        <c:axId val="71315063"/>
        <c:scaling>
          <c:orientation val="minMax"/>
        </c:scaling>
        <c:delete val="0"/>
        <c:axPos val="b"/>
        <c:numFmt formatCode="[$-C0A]DD/MM/YYYY" sourceLinked="1"/>
        <c:majorTickMark val="none"/>
        <c:minorTickMark val="none"/>
        <c:tickLblPos val="nextTo"/>
        <c:spPr>
          <a:ln w="9360">
            <a:solidFill>
              <a:srgbClr val="d9d9d9"/>
            </a:solidFill>
            <a:round/>
          </a:ln>
        </c:spPr>
        <c:txPr>
          <a:bodyPr/>
          <a:lstStyle/>
          <a:p>
            <a:pPr>
              <a:defRPr b="0" sz="900" spc="-1" strike="noStrike">
                <a:solidFill>
                  <a:srgbClr val="595959"/>
                </a:solidFill>
                <a:latin typeface="Calibri"/>
                <a:ea typeface="DejaVu Sans"/>
              </a:defRPr>
            </a:pPr>
          </a:p>
        </c:txPr>
        <c:crossAx val="73845029"/>
        <c:crosses val="autoZero"/>
        <c:auto val="1"/>
        <c:lblAlgn val="ctr"/>
        <c:lblOffset val="100"/>
      </c:catAx>
      <c:valAx>
        <c:axId val="73845029"/>
        <c:scaling>
          <c:orientation val="minMax"/>
        </c:scaling>
        <c:delete val="0"/>
        <c:axPos val="l"/>
        <c:majorGridlines>
          <c:spPr>
            <a:ln w="9360">
              <a:solidFill>
                <a:srgbClr val="d9d9d9"/>
              </a:solidFill>
              <a:round/>
            </a:ln>
          </c:spPr>
        </c:majorGridlines>
        <c:numFmt formatCode="General" sourceLinked="0"/>
        <c:majorTickMark val="none"/>
        <c:minorTickMark val="none"/>
        <c:tickLblPos val="nextTo"/>
        <c:spPr>
          <a:ln w="6480">
            <a:noFill/>
          </a:ln>
        </c:spPr>
        <c:txPr>
          <a:bodyPr/>
          <a:lstStyle/>
          <a:p>
            <a:pPr>
              <a:defRPr b="0" sz="900" spc="-1" strike="noStrike">
                <a:solidFill>
                  <a:srgbClr val="595959"/>
                </a:solidFill>
                <a:latin typeface="Calibri"/>
                <a:ea typeface="DejaVu Sans"/>
              </a:defRPr>
            </a:pPr>
          </a:p>
        </c:txPr>
        <c:crossAx val="71315063"/>
        <c:crosses val="autoZero"/>
      </c:valAx>
      <c:spPr>
        <a:noFill/>
        <a:ln>
          <a:noFill/>
        </a:ln>
      </c:spPr>
    </c:plotArea>
    <c:legend>
      <c:legendPos val="b"/>
      <c:layout>
        <c:manualLayout>
          <c:xMode val="edge"/>
          <c:yMode val="edge"/>
          <c:x val="0.0343285134713409"/>
          <c:y val="0.820585726471424"/>
          <c:w val="0.92447727036305"/>
          <c:h val="0.133210122263293"/>
        </c:manualLayout>
      </c:layout>
      <c:overlay val="0"/>
      <c:spPr>
        <a:noFill/>
        <a:ln>
          <a:noFill/>
        </a:ln>
      </c:spPr>
      <c:txPr>
        <a:bodyPr/>
        <a:lstStyle/>
        <a:p>
          <a:pPr>
            <a:defRPr b="0" sz="900" spc="-1" strike="noStrike">
              <a:solidFill>
                <a:srgbClr val="595959"/>
              </a:solidFill>
              <a:latin typeface="Calibri"/>
              <a:ea typeface="DejaVu Sans"/>
            </a:defRPr>
          </a:pPr>
        </a:p>
      </c:txPr>
    </c:legend>
    <c:plotVisOnly val="1"/>
    <c:dispBlanksAs val="gap"/>
  </c:chart>
  <c:spPr>
    <a:solidFill>
      <a:srgbClr val="ffffff"/>
    </a:solidFill>
    <a:ln w="9360">
      <a:solidFill>
        <a:srgbClr val="d9d9d9"/>
      </a:solidFill>
      <a:round/>
    </a:ln>
  </c:spPr>
</c:chartSpace>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342720" y="394920"/>
            <a:ext cx="6171840" cy="1653840"/>
          </a:xfrm>
          <a:prstGeom prst="rect">
            <a:avLst/>
          </a:prstGeom>
        </p:spPr>
        <p:txBody>
          <a:bodyPr lIns="0" rIns="0" tIns="0" bIns="0" anchor="ctr">
            <a:noAutofit/>
          </a:bodyPr>
          <a:p>
            <a:pPr algn="ctr"/>
            <a:endParaRPr b="0" lang="es-ES" sz="4400" spc="-1" strike="noStrike">
              <a:latin typeface="Arial"/>
            </a:endParaRPr>
          </a:p>
        </p:txBody>
      </p:sp>
      <p:sp>
        <p:nvSpPr>
          <p:cNvPr id="24" name="PlaceHolder 2"/>
          <p:cNvSpPr>
            <a:spLocks noGrp="1"/>
          </p:cNvSpPr>
          <p:nvPr>
            <p:ph type="body"/>
          </p:nvPr>
        </p:nvSpPr>
        <p:spPr>
          <a:xfrm>
            <a:off x="342720" y="2317680"/>
            <a:ext cx="6171840" cy="2739960"/>
          </a:xfrm>
          <a:prstGeom prst="rect">
            <a:avLst/>
          </a:prstGeom>
        </p:spPr>
        <p:txBody>
          <a:bodyPr lIns="0" rIns="0" tIns="0" bIns="0">
            <a:normAutofit/>
          </a:bodyPr>
          <a:p>
            <a:endParaRPr b="0" lang="es-ES" sz="3200" spc="-1" strike="noStrike">
              <a:latin typeface="Arial"/>
            </a:endParaRPr>
          </a:p>
        </p:txBody>
      </p:sp>
      <p:sp>
        <p:nvSpPr>
          <p:cNvPr id="25" name="PlaceHolder 3"/>
          <p:cNvSpPr>
            <a:spLocks noGrp="1"/>
          </p:cNvSpPr>
          <p:nvPr>
            <p:ph type="body"/>
          </p:nvPr>
        </p:nvSpPr>
        <p:spPr>
          <a:xfrm>
            <a:off x="342720" y="5318280"/>
            <a:ext cx="6171840" cy="2739960"/>
          </a:xfrm>
          <a:prstGeom prst="rect">
            <a:avLst/>
          </a:prstGeom>
        </p:spPr>
        <p:txBody>
          <a:bodyPr lIns="0" rIns="0" tIns="0" bIns="0">
            <a:normAutofit/>
          </a:bodyPr>
          <a:p>
            <a:endParaRPr b="0" lang="es-ES"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342720" y="394920"/>
            <a:ext cx="6171840" cy="1653840"/>
          </a:xfrm>
          <a:prstGeom prst="rect">
            <a:avLst/>
          </a:prstGeom>
        </p:spPr>
        <p:txBody>
          <a:bodyPr lIns="0" rIns="0" tIns="0" bIns="0" anchor="ctr">
            <a:noAutofit/>
          </a:bodyPr>
          <a:p>
            <a:pPr algn="ctr"/>
            <a:endParaRPr b="0" lang="es-ES" sz="4400" spc="-1" strike="noStrike">
              <a:latin typeface="Arial"/>
            </a:endParaRPr>
          </a:p>
        </p:txBody>
      </p:sp>
      <p:sp>
        <p:nvSpPr>
          <p:cNvPr id="27" name="PlaceHolder 2"/>
          <p:cNvSpPr>
            <a:spLocks noGrp="1"/>
          </p:cNvSpPr>
          <p:nvPr>
            <p:ph type="body"/>
          </p:nvPr>
        </p:nvSpPr>
        <p:spPr>
          <a:xfrm>
            <a:off x="342720" y="2317680"/>
            <a:ext cx="3011760" cy="2739960"/>
          </a:xfrm>
          <a:prstGeom prst="rect">
            <a:avLst/>
          </a:prstGeom>
        </p:spPr>
        <p:txBody>
          <a:bodyPr lIns="0" rIns="0" tIns="0" bIns="0">
            <a:normAutofit/>
          </a:bodyPr>
          <a:p>
            <a:endParaRPr b="0" lang="es-ES" sz="3200" spc="-1" strike="noStrike">
              <a:latin typeface="Arial"/>
            </a:endParaRPr>
          </a:p>
        </p:txBody>
      </p:sp>
      <p:sp>
        <p:nvSpPr>
          <p:cNvPr id="28" name="PlaceHolder 3"/>
          <p:cNvSpPr>
            <a:spLocks noGrp="1"/>
          </p:cNvSpPr>
          <p:nvPr>
            <p:ph type="body"/>
          </p:nvPr>
        </p:nvSpPr>
        <p:spPr>
          <a:xfrm>
            <a:off x="3505320" y="2317680"/>
            <a:ext cx="3011760" cy="2739960"/>
          </a:xfrm>
          <a:prstGeom prst="rect">
            <a:avLst/>
          </a:prstGeom>
        </p:spPr>
        <p:txBody>
          <a:bodyPr lIns="0" rIns="0" tIns="0" bIns="0">
            <a:normAutofit/>
          </a:bodyPr>
          <a:p>
            <a:endParaRPr b="0" lang="es-ES" sz="3200" spc="-1" strike="noStrike">
              <a:latin typeface="Arial"/>
            </a:endParaRPr>
          </a:p>
        </p:txBody>
      </p:sp>
      <p:sp>
        <p:nvSpPr>
          <p:cNvPr id="29" name="PlaceHolder 4"/>
          <p:cNvSpPr>
            <a:spLocks noGrp="1"/>
          </p:cNvSpPr>
          <p:nvPr>
            <p:ph type="body"/>
          </p:nvPr>
        </p:nvSpPr>
        <p:spPr>
          <a:xfrm>
            <a:off x="342720" y="5318280"/>
            <a:ext cx="3011760" cy="2739960"/>
          </a:xfrm>
          <a:prstGeom prst="rect">
            <a:avLst/>
          </a:prstGeom>
        </p:spPr>
        <p:txBody>
          <a:bodyPr lIns="0" rIns="0" tIns="0" bIns="0">
            <a:normAutofit/>
          </a:bodyPr>
          <a:p>
            <a:endParaRPr b="0" lang="es-ES" sz="3200" spc="-1" strike="noStrike">
              <a:latin typeface="Arial"/>
            </a:endParaRPr>
          </a:p>
        </p:txBody>
      </p:sp>
      <p:sp>
        <p:nvSpPr>
          <p:cNvPr id="30" name="PlaceHolder 5"/>
          <p:cNvSpPr>
            <a:spLocks noGrp="1"/>
          </p:cNvSpPr>
          <p:nvPr>
            <p:ph type="body"/>
          </p:nvPr>
        </p:nvSpPr>
        <p:spPr>
          <a:xfrm>
            <a:off x="3505320" y="5318280"/>
            <a:ext cx="3011760" cy="2739960"/>
          </a:xfrm>
          <a:prstGeom prst="rect">
            <a:avLst/>
          </a:prstGeom>
        </p:spPr>
        <p:txBody>
          <a:bodyPr lIns="0" rIns="0" tIns="0" bIns="0">
            <a:normAutofit/>
          </a:bodyPr>
          <a:p>
            <a:endParaRPr b="0" lang="es-ES"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342720" y="394920"/>
            <a:ext cx="6171840" cy="1653840"/>
          </a:xfrm>
          <a:prstGeom prst="rect">
            <a:avLst/>
          </a:prstGeom>
        </p:spPr>
        <p:txBody>
          <a:bodyPr lIns="0" rIns="0" tIns="0" bIns="0" anchor="ctr">
            <a:noAutofit/>
          </a:bodyPr>
          <a:p>
            <a:pPr algn="ctr"/>
            <a:endParaRPr b="0" lang="es-ES" sz="4400" spc="-1" strike="noStrike">
              <a:latin typeface="Arial"/>
            </a:endParaRPr>
          </a:p>
        </p:txBody>
      </p:sp>
      <p:sp>
        <p:nvSpPr>
          <p:cNvPr id="32" name="PlaceHolder 2"/>
          <p:cNvSpPr>
            <a:spLocks noGrp="1"/>
          </p:cNvSpPr>
          <p:nvPr>
            <p:ph type="body"/>
          </p:nvPr>
        </p:nvSpPr>
        <p:spPr>
          <a:xfrm>
            <a:off x="342720" y="2317680"/>
            <a:ext cx="1987200" cy="2739960"/>
          </a:xfrm>
          <a:prstGeom prst="rect">
            <a:avLst/>
          </a:prstGeom>
        </p:spPr>
        <p:txBody>
          <a:bodyPr lIns="0" rIns="0" tIns="0" bIns="0">
            <a:normAutofit/>
          </a:bodyPr>
          <a:p>
            <a:endParaRPr b="0" lang="es-ES" sz="3200" spc="-1" strike="noStrike">
              <a:latin typeface="Arial"/>
            </a:endParaRPr>
          </a:p>
        </p:txBody>
      </p:sp>
      <p:sp>
        <p:nvSpPr>
          <p:cNvPr id="33" name="PlaceHolder 3"/>
          <p:cNvSpPr>
            <a:spLocks noGrp="1"/>
          </p:cNvSpPr>
          <p:nvPr>
            <p:ph type="body"/>
          </p:nvPr>
        </p:nvSpPr>
        <p:spPr>
          <a:xfrm>
            <a:off x="2429640" y="2317680"/>
            <a:ext cx="1987200" cy="2739960"/>
          </a:xfrm>
          <a:prstGeom prst="rect">
            <a:avLst/>
          </a:prstGeom>
        </p:spPr>
        <p:txBody>
          <a:bodyPr lIns="0" rIns="0" tIns="0" bIns="0">
            <a:normAutofit/>
          </a:bodyPr>
          <a:p>
            <a:endParaRPr b="0" lang="es-ES" sz="3200" spc="-1" strike="noStrike">
              <a:latin typeface="Arial"/>
            </a:endParaRPr>
          </a:p>
        </p:txBody>
      </p:sp>
      <p:sp>
        <p:nvSpPr>
          <p:cNvPr id="34" name="PlaceHolder 4"/>
          <p:cNvSpPr>
            <a:spLocks noGrp="1"/>
          </p:cNvSpPr>
          <p:nvPr>
            <p:ph type="body"/>
          </p:nvPr>
        </p:nvSpPr>
        <p:spPr>
          <a:xfrm>
            <a:off x="4516560" y="2317680"/>
            <a:ext cx="1987200" cy="2739960"/>
          </a:xfrm>
          <a:prstGeom prst="rect">
            <a:avLst/>
          </a:prstGeom>
        </p:spPr>
        <p:txBody>
          <a:bodyPr lIns="0" rIns="0" tIns="0" bIns="0">
            <a:normAutofit/>
          </a:bodyPr>
          <a:p>
            <a:endParaRPr b="0" lang="es-ES" sz="3200" spc="-1" strike="noStrike">
              <a:latin typeface="Arial"/>
            </a:endParaRPr>
          </a:p>
        </p:txBody>
      </p:sp>
      <p:sp>
        <p:nvSpPr>
          <p:cNvPr id="35" name="PlaceHolder 5"/>
          <p:cNvSpPr>
            <a:spLocks noGrp="1"/>
          </p:cNvSpPr>
          <p:nvPr>
            <p:ph type="body"/>
          </p:nvPr>
        </p:nvSpPr>
        <p:spPr>
          <a:xfrm>
            <a:off x="342720" y="5318280"/>
            <a:ext cx="1987200" cy="2739960"/>
          </a:xfrm>
          <a:prstGeom prst="rect">
            <a:avLst/>
          </a:prstGeom>
        </p:spPr>
        <p:txBody>
          <a:bodyPr lIns="0" rIns="0" tIns="0" bIns="0">
            <a:normAutofit/>
          </a:bodyPr>
          <a:p>
            <a:endParaRPr b="0" lang="es-ES" sz="3200" spc="-1" strike="noStrike">
              <a:latin typeface="Arial"/>
            </a:endParaRPr>
          </a:p>
        </p:txBody>
      </p:sp>
      <p:sp>
        <p:nvSpPr>
          <p:cNvPr id="36" name="PlaceHolder 6"/>
          <p:cNvSpPr>
            <a:spLocks noGrp="1"/>
          </p:cNvSpPr>
          <p:nvPr>
            <p:ph type="body"/>
          </p:nvPr>
        </p:nvSpPr>
        <p:spPr>
          <a:xfrm>
            <a:off x="2429640" y="5318280"/>
            <a:ext cx="1987200" cy="2739960"/>
          </a:xfrm>
          <a:prstGeom prst="rect">
            <a:avLst/>
          </a:prstGeom>
        </p:spPr>
        <p:txBody>
          <a:bodyPr lIns="0" rIns="0" tIns="0" bIns="0">
            <a:normAutofit/>
          </a:bodyPr>
          <a:p>
            <a:endParaRPr b="0" lang="es-ES" sz="3200" spc="-1" strike="noStrike">
              <a:latin typeface="Arial"/>
            </a:endParaRPr>
          </a:p>
        </p:txBody>
      </p:sp>
      <p:sp>
        <p:nvSpPr>
          <p:cNvPr id="37" name="PlaceHolder 7"/>
          <p:cNvSpPr>
            <a:spLocks noGrp="1"/>
          </p:cNvSpPr>
          <p:nvPr>
            <p:ph type="body"/>
          </p:nvPr>
        </p:nvSpPr>
        <p:spPr>
          <a:xfrm>
            <a:off x="4516560" y="5318280"/>
            <a:ext cx="1987200" cy="2739960"/>
          </a:xfrm>
          <a:prstGeom prst="rect">
            <a:avLst/>
          </a:prstGeom>
        </p:spPr>
        <p:txBody>
          <a:bodyPr lIns="0" rIns="0" tIns="0" bIns="0">
            <a:normAutofit/>
          </a:bodyPr>
          <a:p>
            <a:endParaRPr b="0" lang="es-ES"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342720" y="394920"/>
            <a:ext cx="6171840" cy="1653840"/>
          </a:xfrm>
          <a:prstGeom prst="rect">
            <a:avLst/>
          </a:prstGeom>
        </p:spPr>
        <p:txBody>
          <a:bodyPr lIns="0" rIns="0" tIns="0" bIns="0" anchor="ctr">
            <a:noAutofit/>
          </a:bodyPr>
          <a:p>
            <a:pPr algn="ctr"/>
            <a:endParaRPr b="0" lang="es-ES" sz="4400" spc="-1" strike="noStrike">
              <a:latin typeface="Arial"/>
            </a:endParaRPr>
          </a:p>
        </p:txBody>
      </p:sp>
      <p:sp>
        <p:nvSpPr>
          <p:cNvPr id="3" name="PlaceHolder 2"/>
          <p:cNvSpPr>
            <a:spLocks noGrp="1"/>
          </p:cNvSpPr>
          <p:nvPr>
            <p:ph type="subTitle"/>
          </p:nvPr>
        </p:nvSpPr>
        <p:spPr>
          <a:xfrm>
            <a:off x="342720" y="2317680"/>
            <a:ext cx="6171840" cy="5744880"/>
          </a:xfrm>
          <a:prstGeom prst="rect">
            <a:avLst/>
          </a:prstGeom>
        </p:spPr>
        <p:txBody>
          <a:bodyPr lIns="0" rIns="0" tIns="0" bIns="0" anchor="ctr">
            <a:noAutofit/>
          </a:bodyPr>
          <a:p>
            <a:pPr algn="ctr"/>
            <a:endParaRPr b="0" lang="es-ES" sz="32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342720" y="394920"/>
            <a:ext cx="6171840" cy="1653840"/>
          </a:xfrm>
          <a:prstGeom prst="rect">
            <a:avLst/>
          </a:prstGeom>
        </p:spPr>
        <p:txBody>
          <a:bodyPr lIns="0" rIns="0" tIns="0" bIns="0" anchor="ctr">
            <a:noAutofit/>
          </a:bodyPr>
          <a:p>
            <a:pPr algn="ctr"/>
            <a:endParaRPr b="0" lang="es-ES" sz="4400" spc="-1" strike="noStrike">
              <a:latin typeface="Arial"/>
            </a:endParaRPr>
          </a:p>
        </p:txBody>
      </p:sp>
      <p:sp>
        <p:nvSpPr>
          <p:cNvPr id="5" name="PlaceHolder 2"/>
          <p:cNvSpPr>
            <a:spLocks noGrp="1"/>
          </p:cNvSpPr>
          <p:nvPr>
            <p:ph type="body"/>
          </p:nvPr>
        </p:nvSpPr>
        <p:spPr>
          <a:xfrm>
            <a:off x="342720" y="2317680"/>
            <a:ext cx="6171840" cy="5744880"/>
          </a:xfrm>
          <a:prstGeom prst="rect">
            <a:avLst/>
          </a:prstGeom>
        </p:spPr>
        <p:txBody>
          <a:bodyPr lIns="0" rIns="0" tIns="0" bIns="0">
            <a:normAutofit/>
          </a:bodyPr>
          <a:p>
            <a:endParaRPr b="0" lang="es-ES"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342720" y="394920"/>
            <a:ext cx="6171840" cy="1653840"/>
          </a:xfrm>
          <a:prstGeom prst="rect">
            <a:avLst/>
          </a:prstGeom>
        </p:spPr>
        <p:txBody>
          <a:bodyPr lIns="0" rIns="0" tIns="0" bIns="0" anchor="ctr">
            <a:noAutofit/>
          </a:bodyPr>
          <a:p>
            <a:pPr algn="ctr"/>
            <a:endParaRPr b="0" lang="es-ES" sz="4400" spc="-1" strike="noStrike">
              <a:latin typeface="Arial"/>
            </a:endParaRPr>
          </a:p>
        </p:txBody>
      </p:sp>
      <p:sp>
        <p:nvSpPr>
          <p:cNvPr id="7" name="PlaceHolder 2"/>
          <p:cNvSpPr>
            <a:spLocks noGrp="1"/>
          </p:cNvSpPr>
          <p:nvPr>
            <p:ph type="body"/>
          </p:nvPr>
        </p:nvSpPr>
        <p:spPr>
          <a:xfrm>
            <a:off x="342720" y="2317680"/>
            <a:ext cx="3011760" cy="5744880"/>
          </a:xfrm>
          <a:prstGeom prst="rect">
            <a:avLst/>
          </a:prstGeom>
        </p:spPr>
        <p:txBody>
          <a:bodyPr lIns="0" rIns="0" tIns="0" bIns="0">
            <a:normAutofit/>
          </a:bodyPr>
          <a:p>
            <a:endParaRPr b="0" lang="es-ES" sz="3200" spc="-1" strike="noStrike">
              <a:latin typeface="Arial"/>
            </a:endParaRPr>
          </a:p>
        </p:txBody>
      </p:sp>
      <p:sp>
        <p:nvSpPr>
          <p:cNvPr id="8" name="PlaceHolder 3"/>
          <p:cNvSpPr>
            <a:spLocks noGrp="1"/>
          </p:cNvSpPr>
          <p:nvPr>
            <p:ph type="body"/>
          </p:nvPr>
        </p:nvSpPr>
        <p:spPr>
          <a:xfrm>
            <a:off x="3505320" y="2317680"/>
            <a:ext cx="3011760" cy="5744880"/>
          </a:xfrm>
          <a:prstGeom prst="rect">
            <a:avLst/>
          </a:prstGeom>
        </p:spPr>
        <p:txBody>
          <a:bodyPr lIns="0" rIns="0" tIns="0" bIns="0">
            <a:normAutofit/>
          </a:bodyPr>
          <a:p>
            <a:endParaRPr b="0" lang="es-ES"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342720" y="394920"/>
            <a:ext cx="6171840" cy="1653840"/>
          </a:xfrm>
          <a:prstGeom prst="rect">
            <a:avLst/>
          </a:prstGeom>
        </p:spPr>
        <p:txBody>
          <a:bodyPr lIns="0" rIns="0" tIns="0" bIns="0" anchor="ctr">
            <a:noAutofit/>
          </a:bodyPr>
          <a:p>
            <a:pPr algn="ctr"/>
            <a:endParaRPr b="0" lang="es-ES"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342720" y="394920"/>
            <a:ext cx="6171840" cy="7667640"/>
          </a:xfrm>
          <a:prstGeom prst="rect">
            <a:avLst/>
          </a:prstGeom>
        </p:spPr>
        <p:txBody>
          <a:bodyPr lIns="0" rIns="0" tIns="0" bIns="0" anchor="ctr">
            <a:noAutofit/>
          </a:bodyPr>
          <a:p>
            <a:pPr algn="ctr"/>
            <a:endParaRPr b="0" lang="es-ES"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342720" y="394920"/>
            <a:ext cx="6171840" cy="1653840"/>
          </a:xfrm>
          <a:prstGeom prst="rect">
            <a:avLst/>
          </a:prstGeom>
        </p:spPr>
        <p:txBody>
          <a:bodyPr lIns="0" rIns="0" tIns="0" bIns="0" anchor="ctr">
            <a:noAutofit/>
          </a:bodyPr>
          <a:p>
            <a:pPr algn="ctr"/>
            <a:endParaRPr b="0" lang="es-ES" sz="4400" spc="-1" strike="noStrike">
              <a:latin typeface="Arial"/>
            </a:endParaRPr>
          </a:p>
        </p:txBody>
      </p:sp>
      <p:sp>
        <p:nvSpPr>
          <p:cNvPr id="12" name="PlaceHolder 2"/>
          <p:cNvSpPr>
            <a:spLocks noGrp="1"/>
          </p:cNvSpPr>
          <p:nvPr>
            <p:ph type="body"/>
          </p:nvPr>
        </p:nvSpPr>
        <p:spPr>
          <a:xfrm>
            <a:off x="342720" y="2317680"/>
            <a:ext cx="3011760" cy="2739960"/>
          </a:xfrm>
          <a:prstGeom prst="rect">
            <a:avLst/>
          </a:prstGeom>
        </p:spPr>
        <p:txBody>
          <a:bodyPr lIns="0" rIns="0" tIns="0" bIns="0">
            <a:normAutofit/>
          </a:bodyPr>
          <a:p>
            <a:endParaRPr b="0" lang="es-ES" sz="3200" spc="-1" strike="noStrike">
              <a:latin typeface="Arial"/>
            </a:endParaRPr>
          </a:p>
        </p:txBody>
      </p:sp>
      <p:sp>
        <p:nvSpPr>
          <p:cNvPr id="13" name="PlaceHolder 3"/>
          <p:cNvSpPr>
            <a:spLocks noGrp="1"/>
          </p:cNvSpPr>
          <p:nvPr>
            <p:ph type="body"/>
          </p:nvPr>
        </p:nvSpPr>
        <p:spPr>
          <a:xfrm>
            <a:off x="3505320" y="2317680"/>
            <a:ext cx="3011760" cy="5744880"/>
          </a:xfrm>
          <a:prstGeom prst="rect">
            <a:avLst/>
          </a:prstGeom>
        </p:spPr>
        <p:txBody>
          <a:bodyPr lIns="0" rIns="0" tIns="0" bIns="0">
            <a:normAutofit/>
          </a:bodyPr>
          <a:p>
            <a:endParaRPr b="0" lang="es-ES" sz="3200" spc="-1" strike="noStrike">
              <a:latin typeface="Arial"/>
            </a:endParaRPr>
          </a:p>
        </p:txBody>
      </p:sp>
      <p:sp>
        <p:nvSpPr>
          <p:cNvPr id="14" name="PlaceHolder 4"/>
          <p:cNvSpPr>
            <a:spLocks noGrp="1"/>
          </p:cNvSpPr>
          <p:nvPr>
            <p:ph type="body"/>
          </p:nvPr>
        </p:nvSpPr>
        <p:spPr>
          <a:xfrm>
            <a:off x="342720" y="5318280"/>
            <a:ext cx="3011760" cy="2739960"/>
          </a:xfrm>
          <a:prstGeom prst="rect">
            <a:avLst/>
          </a:prstGeom>
        </p:spPr>
        <p:txBody>
          <a:bodyPr lIns="0" rIns="0" tIns="0" bIns="0">
            <a:normAutofit/>
          </a:bodyPr>
          <a:p>
            <a:endParaRPr b="0" lang="es-ES"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342720" y="394920"/>
            <a:ext cx="6171840" cy="1653840"/>
          </a:xfrm>
          <a:prstGeom prst="rect">
            <a:avLst/>
          </a:prstGeom>
        </p:spPr>
        <p:txBody>
          <a:bodyPr lIns="0" rIns="0" tIns="0" bIns="0" anchor="ctr">
            <a:noAutofit/>
          </a:bodyPr>
          <a:p>
            <a:pPr algn="ctr"/>
            <a:endParaRPr b="0" lang="es-ES" sz="4400" spc="-1" strike="noStrike">
              <a:latin typeface="Arial"/>
            </a:endParaRPr>
          </a:p>
        </p:txBody>
      </p:sp>
      <p:sp>
        <p:nvSpPr>
          <p:cNvPr id="16" name="PlaceHolder 2"/>
          <p:cNvSpPr>
            <a:spLocks noGrp="1"/>
          </p:cNvSpPr>
          <p:nvPr>
            <p:ph type="body"/>
          </p:nvPr>
        </p:nvSpPr>
        <p:spPr>
          <a:xfrm>
            <a:off x="342720" y="2317680"/>
            <a:ext cx="3011760" cy="5744880"/>
          </a:xfrm>
          <a:prstGeom prst="rect">
            <a:avLst/>
          </a:prstGeom>
        </p:spPr>
        <p:txBody>
          <a:bodyPr lIns="0" rIns="0" tIns="0" bIns="0">
            <a:normAutofit/>
          </a:bodyPr>
          <a:p>
            <a:endParaRPr b="0" lang="es-ES" sz="3200" spc="-1" strike="noStrike">
              <a:latin typeface="Arial"/>
            </a:endParaRPr>
          </a:p>
        </p:txBody>
      </p:sp>
      <p:sp>
        <p:nvSpPr>
          <p:cNvPr id="17" name="PlaceHolder 3"/>
          <p:cNvSpPr>
            <a:spLocks noGrp="1"/>
          </p:cNvSpPr>
          <p:nvPr>
            <p:ph type="body"/>
          </p:nvPr>
        </p:nvSpPr>
        <p:spPr>
          <a:xfrm>
            <a:off x="3505320" y="2317680"/>
            <a:ext cx="3011760" cy="2739960"/>
          </a:xfrm>
          <a:prstGeom prst="rect">
            <a:avLst/>
          </a:prstGeom>
        </p:spPr>
        <p:txBody>
          <a:bodyPr lIns="0" rIns="0" tIns="0" bIns="0">
            <a:normAutofit/>
          </a:bodyPr>
          <a:p>
            <a:endParaRPr b="0" lang="es-ES" sz="3200" spc="-1" strike="noStrike">
              <a:latin typeface="Arial"/>
            </a:endParaRPr>
          </a:p>
        </p:txBody>
      </p:sp>
      <p:sp>
        <p:nvSpPr>
          <p:cNvPr id="18" name="PlaceHolder 4"/>
          <p:cNvSpPr>
            <a:spLocks noGrp="1"/>
          </p:cNvSpPr>
          <p:nvPr>
            <p:ph type="body"/>
          </p:nvPr>
        </p:nvSpPr>
        <p:spPr>
          <a:xfrm>
            <a:off x="3505320" y="5318280"/>
            <a:ext cx="3011760" cy="2739960"/>
          </a:xfrm>
          <a:prstGeom prst="rect">
            <a:avLst/>
          </a:prstGeom>
        </p:spPr>
        <p:txBody>
          <a:bodyPr lIns="0" rIns="0" tIns="0" bIns="0">
            <a:normAutofit/>
          </a:bodyPr>
          <a:p>
            <a:endParaRPr b="0" lang="es-ES"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342720" y="394920"/>
            <a:ext cx="6171840" cy="1653840"/>
          </a:xfrm>
          <a:prstGeom prst="rect">
            <a:avLst/>
          </a:prstGeom>
        </p:spPr>
        <p:txBody>
          <a:bodyPr lIns="0" rIns="0" tIns="0" bIns="0" anchor="ctr">
            <a:noAutofit/>
          </a:bodyPr>
          <a:p>
            <a:pPr algn="ctr"/>
            <a:endParaRPr b="0" lang="es-ES" sz="4400" spc="-1" strike="noStrike">
              <a:latin typeface="Arial"/>
            </a:endParaRPr>
          </a:p>
        </p:txBody>
      </p:sp>
      <p:sp>
        <p:nvSpPr>
          <p:cNvPr id="20" name="PlaceHolder 2"/>
          <p:cNvSpPr>
            <a:spLocks noGrp="1"/>
          </p:cNvSpPr>
          <p:nvPr>
            <p:ph type="body"/>
          </p:nvPr>
        </p:nvSpPr>
        <p:spPr>
          <a:xfrm>
            <a:off x="342720" y="2317680"/>
            <a:ext cx="3011760" cy="2739960"/>
          </a:xfrm>
          <a:prstGeom prst="rect">
            <a:avLst/>
          </a:prstGeom>
        </p:spPr>
        <p:txBody>
          <a:bodyPr lIns="0" rIns="0" tIns="0" bIns="0">
            <a:normAutofit/>
          </a:bodyPr>
          <a:p>
            <a:endParaRPr b="0" lang="es-ES" sz="3200" spc="-1" strike="noStrike">
              <a:latin typeface="Arial"/>
            </a:endParaRPr>
          </a:p>
        </p:txBody>
      </p:sp>
      <p:sp>
        <p:nvSpPr>
          <p:cNvPr id="21" name="PlaceHolder 3"/>
          <p:cNvSpPr>
            <a:spLocks noGrp="1"/>
          </p:cNvSpPr>
          <p:nvPr>
            <p:ph type="body"/>
          </p:nvPr>
        </p:nvSpPr>
        <p:spPr>
          <a:xfrm>
            <a:off x="3505320" y="2317680"/>
            <a:ext cx="3011760" cy="2739960"/>
          </a:xfrm>
          <a:prstGeom prst="rect">
            <a:avLst/>
          </a:prstGeom>
        </p:spPr>
        <p:txBody>
          <a:bodyPr lIns="0" rIns="0" tIns="0" bIns="0">
            <a:normAutofit/>
          </a:bodyPr>
          <a:p>
            <a:endParaRPr b="0" lang="es-ES" sz="3200" spc="-1" strike="noStrike">
              <a:latin typeface="Arial"/>
            </a:endParaRPr>
          </a:p>
        </p:txBody>
      </p:sp>
      <p:sp>
        <p:nvSpPr>
          <p:cNvPr id="22" name="PlaceHolder 4"/>
          <p:cNvSpPr>
            <a:spLocks noGrp="1"/>
          </p:cNvSpPr>
          <p:nvPr>
            <p:ph type="body"/>
          </p:nvPr>
        </p:nvSpPr>
        <p:spPr>
          <a:xfrm>
            <a:off x="342720" y="5318280"/>
            <a:ext cx="6171840" cy="2739960"/>
          </a:xfrm>
          <a:prstGeom prst="rect">
            <a:avLst/>
          </a:prstGeom>
        </p:spPr>
        <p:txBody>
          <a:bodyPr lIns="0" rIns="0" tIns="0" bIns="0">
            <a:normAutofit/>
          </a:bodyPr>
          <a:p>
            <a:endParaRPr b="0" lang="es-ES"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342720" y="394920"/>
            <a:ext cx="6171840" cy="1653840"/>
          </a:xfrm>
          <a:prstGeom prst="rect">
            <a:avLst/>
          </a:prstGeom>
        </p:spPr>
        <p:txBody>
          <a:bodyPr lIns="0" rIns="0" tIns="0" bIns="0" anchor="ctr">
            <a:noAutofit/>
          </a:bodyPr>
          <a:p>
            <a:pPr algn="ctr"/>
            <a:r>
              <a:rPr b="0" lang="es-ES" sz="4400" spc="-1" strike="noStrike">
                <a:latin typeface="Arial"/>
              </a:rPr>
              <a:t>Pulse para editar el formato del texto de título</a:t>
            </a:r>
            <a:endParaRPr b="0" lang="es-ES" sz="4400" spc="-1" strike="noStrike">
              <a:latin typeface="Arial"/>
            </a:endParaRPr>
          </a:p>
        </p:txBody>
      </p:sp>
      <p:sp>
        <p:nvSpPr>
          <p:cNvPr id="1" name="PlaceHolder 2"/>
          <p:cNvSpPr>
            <a:spLocks noGrp="1"/>
          </p:cNvSpPr>
          <p:nvPr>
            <p:ph type="body"/>
          </p:nvPr>
        </p:nvSpPr>
        <p:spPr>
          <a:xfrm>
            <a:off x="342720" y="2317680"/>
            <a:ext cx="6171840" cy="57448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s-ES" sz="3200" spc="-1" strike="noStrike">
                <a:latin typeface="Arial"/>
              </a:rPr>
              <a:t>Pulse para editar el formato de texto del esquema</a:t>
            </a:r>
            <a:endParaRPr b="0" lang="es-ES" sz="3200" spc="-1" strike="noStrike">
              <a:latin typeface="Arial"/>
            </a:endParaRPr>
          </a:p>
          <a:p>
            <a:pPr lvl="1" marL="864000" indent="-324000">
              <a:spcBef>
                <a:spcPts val="1134"/>
              </a:spcBef>
              <a:buClr>
                <a:srgbClr val="000000"/>
              </a:buClr>
              <a:buSzPct val="75000"/>
              <a:buFont typeface="Symbol" charset="2"/>
              <a:buChar char=""/>
            </a:pPr>
            <a:r>
              <a:rPr b="0" lang="es-ES" sz="2800" spc="-1" strike="noStrike">
                <a:latin typeface="Arial"/>
              </a:rPr>
              <a:t>Segundo nivel del esquema</a:t>
            </a:r>
            <a:endParaRPr b="0" lang="es-ES" sz="2800" spc="-1" strike="noStrike">
              <a:latin typeface="Arial"/>
            </a:endParaRPr>
          </a:p>
          <a:p>
            <a:pPr lvl="2" marL="1296000" indent="-288000">
              <a:spcBef>
                <a:spcPts val="850"/>
              </a:spcBef>
              <a:buClr>
                <a:srgbClr val="000000"/>
              </a:buClr>
              <a:buSzPct val="45000"/>
              <a:buFont typeface="Wingdings" charset="2"/>
              <a:buChar char=""/>
            </a:pPr>
            <a:r>
              <a:rPr b="0" lang="es-ES" sz="2400" spc="-1" strike="noStrike">
                <a:latin typeface="Arial"/>
              </a:rPr>
              <a:t>Tercer nivel del esquema</a:t>
            </a:r>
            <a:endParaRPr b="0" lang="es-ES" sz="2400" spc="-1" strike="noStrike">
              <a:latin typeface="Arial"/>
            </a:endParaRPr>
          </a:p>
          <a:p>
            <a:pPr lvl="3" marL="1728000" indent="-216000">
              <a:spcBef>
                <a:spcPts val="567"/>
              </a:spcBef>
              <a:buClr>
                <a:srgbClr val="000000"/>
              </a:buClr>
              <a:buSzPct val="75000"/>
              <a:buFont typeface="Symbol" charset="2"/>
              <a:buChar char=""/>
            </a:pPr>
            <a:r>
              <a:rPr b="0" lang="es-ES" sz="2000" spc="-1" strike="noStrike">
                <a:latin typeface="Arial"/>
              </a:rPr>
              <a:t>Cuarto nivel del esquema</a:t>
            </a:r>
            <a:endParaRPr b="0" lang="es-ES" sz="2000" spc="-1" strike="noStrike">
              <a:latin typeface="Arial"/>
            </a:endParaRPr>
          </a:p>
          <a:p>
            <a:pPr lvl="4" marL="2160000" indent="-216000">
              <a:spcBef>
                <a:spcPts val="283"/>
              </a:spcBef>
              <a:buClr>
                <a:srgbClr val="000000"/>
              </a:buClr>
              <a:buSzPct val="45000"/>
              <a:buFont typeface="Wingdings" charset="2"/>
              <a:buChar char=""/>
            </a:pPr>
            <a:r>
              <a:rPr b="0" lang="es-ES" sz="2000" spc="-1" strike="noStrike">
                <a:latin typeface="Arial"/>
              </a:rPr>
              <a:t>Quinto nivel del esquema</a:t>
            </a:r>
            <a:endParaRPr b="0" lang="es-ES" sz="2000" spc="-1" strike="noStrike">
              <a:latin typeface="Arial"/>
            </a:endParaRPr>
          </a:p>
          <a:p>
            <a:pPr lvl="5" marL="2592000" indent="-216000">
              <a:spcBef>
                <a:spcPts val="283"/>
              </a:spcBef>
              <a:buClr>
                <a:srgbClr val="000000"/>
              </a:buClr>
              <a:buSzPct val="45000"/>
              <a:buFont typeface="Wingdings" charset="2"/>
              <a:buChar char=""/>
            </a:pPr>
            <a:r>
              <a:rPr b="0" lang="es-ES" sz="2000" spc="-1" strike="noStrike">
                <a:latin typeface="Arial"/>
              </a:rPr>
              <a:t>Sexto nivel del esquema</a:t>
            </a:r>
            <a:endParaRPr b="0" lang="es-ES" sz="2000" spc="-1" strike="noStrike">
              <a:latin typeface="Arial"/>
            </a:endParaRPr>
          </a:p>
          <a:p>
            <a:pPr lvl="6" marL="3024000" indent="-216000">
              <a:spcBef>
                <a:spcPts val="283"/>
              </a:spcBef>
              <a:buClr>
                <a:srgbClr val="000000"/>
              </a:buClr>
              <a:buSzPct val="45000"/>
              <a:buFont typeface="Wingdings" charset="2"/>
              <a:buChar char=""/>
            </a:pPr>
            <a:r>
              <a:rPr b="0" lang="es-ES" sz="2000" spc="-1" strike="noStrike">
                <a:latin typeface="Arial"/>
              </a:rPr>
              <a:t>Séptimo nivel del esquema</a:t>
            </a:r>
            <a:endParaRPr b="0" lang="es-ES"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 Id="rId3" Type="http://schemas.openxmlformats.org/officeDocument/2006/relationships/chart" Target="../charts/chart22.xml"/><Relationship Id="rId4" Type="http://schemas.openxmlformats.org/officeDocument/2006/relationships/slideLayout" Target="../slideLayouts/slideLayout1.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8" name="Imagen 5" descr=""/>
          <p:cNvPicPr/>
          <p:nvPr/>
        </p:nvPicPr>
        <p:blipFill>
          <a:blip r:embed="rId1"/>
          <a:stretch/>
        </p:blipFill>
        <p:spPr>
          <a:xfrm>
            <a:off x="3305880" y="210960"/>
            <a:ext cx="3405960" cy="1193760"/>
          </a:xfrm>
          <a:prstGeom prst="rect">
            <a:avLst/>
          </a:prstGeom>
          <a:ln>
            <a:noFill/>
          </a:ln>
        </p:spPr>
      </p:pic>
      <p:sp>
        <p:nvSpPr>
          <p:cNvPr id="39" name="CustomShape 1"/>
          <p:cNvSpPr/>
          <p:nvPr/>
        </p:nvSpPr>
        <p:spPr>
          <a:xfrm>
            <a:off x="0" y="1366920"/>
            <a:ext cx="3323880" cy="4323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s-ES" sz="1000" spc="-1" strike="noStrike">
                <a:solidFill>
                  <a:srgbClr val="000000"/>
                </a:solidFill>
                <a:latin typeface="Calibri"/>
                <a:ea typeface="DejaVu Sans"/>
              </a:rPr>
              <a:t>Anna Galyan, María P. Pablo-Romero, Antonio Sánchez-Braza</a:t>
            </a:r>
            <a:r>
              <a:rPr b="0" lang="es-ES" sz="1050" spc="-1" strike="noStrike">
                <a:solidFill>
                  <a:srgbClr val="000000"/>
                </a:solidFill>
                <a:latin typeface="Calibri"/>
                <a:ea typeface="DejaVu Sans"/>
              </a:rPr>
              <a:t> </a:t>
            </a:r>
            <a:endParaRPr b="0" lang="es-ES" sz="1050" spc="-1" strike="noStrike">
              <a:latin typeface="Arial"/>
            </a:endParaRPr>
          </a:p>
          <a:p>
            <a:pPr>
              <a:lnSpc>
                <a:spcPct val="100000"/>
              </a:lnSpc>
            </a:pPr>
            <a:r>
              <a:rPr b="0" i="1" lang="es-ES" sz="600" spc="-1" strike="noStrike">
                <a:solidFill>
                  <a:srgbClr val="000000"/>
                </a:solidFill>
                <a:latin typeface="Calibri"/>
                <a:ea typeface="DejaVu Sans"/>
              </a:rPr>
              <a:t>Department of Economic Analysis and Political Economy, Faculty of Economics and Business Sciences, </a:t>
            </a:r>
            <a:endParaRPr b="0" lang="es-ES" sz="600" spc="-1" strike="noStrike">
              <a:latin typeface="Arial"/>
            </a:endParaRPr>
          </a:p>
          <a:p>
            <a:pPr>
              <a:lnSpc>
                <a:spcPct val="100000"/>
              </a:lnSpc>
            </a:pPr>
            <a:r>
              <a:rPr b="0" i="1" lang="es-ES" sz="600" spc="-1" strike="noStrike">
                <a:solidFill>
                  <a:srgbClr val="000000"/>
                </a:solidFill>
                <a:latin typeface="Calibri"/>
                <a:ea typeface="DejaVu Sans"/>
              </a:rPr>
              <a:t>University of Seville - Universidad de Sevilla, Ramón y Cajal 1, 41018, Seville, Spain </a:t>
            </a:r>
            <a:endParaRPr b="0" lang="es-ES" sz="600" spc="-1" strike="noStrike">
              <a:latin typeface="Arial"/>
            </a:endParaRPr>
          </a:p>
        </p:txBody>
      </p:sp>
      <p:sp>
        <p:nvSpPr>
          <p:cNvPr id="40" name="CustomShape 2"/>
          <p:cNvSpPr/>
          <p:nvPr/>
        </p:nvSpPr>
        <p:spPr>
          <a:xfrm>
            <a:off x="3312000" y="8424000"/>
            <a:ext cx="3455280" cy="935280"/>
          </a:xfrm>
          <a:prstGeom prst="rect">
            <a:avLst/>
          </a:prstGeom>
          <a:noFill/>
          <a:ln w="5400">
            <a:solidFill>
              <a:srgbClr val="dadada"/>
            </a:solidFill>
            <a:miter/>
          </a:ln>
        </p:spPr>
        <p:style>
          <a:lnRef idx="0"/>
          <a:fillRef idx="0"/>
          <a:effectRef idx="0"/>
          <a:fontRef idx="minor"/>
        </p:style>
        <p:txBody>
          <a:bodyPr lIns="0" rIns="0" tIns="0" bIns="0">
            <a:noAutofit/>
          </a:bodyPr>
          <a:p>
            <a:pPr algn="just">
              <a:lnSpc>
                <a:spcPct val="100000"/>
              </a:lnSpc>
              <a:spcBef>
                <a:spcPts val="876"/>
              </a:spcBef>
            </a:pPr>
            <a:r>
              <a:rPr b="0" lang="es-ES" sz="1000" spc="-1" strike="noStrike">
                <a:solidFill>
                  <a:srgbClr val="000000"/>
                </a:solidFill>
                <a:latin typeface="Arial"/>
                <a:ea typeface="Arial"/>
              </a:rPr>
              <a:t>The study reveals that FITs are the mechanism most used to promote RE for electricity generation, and are currently in force in 12 countries. The second most used mechanism is net metering, which had been introduced in 7 countries. Tendering is spreading rapidly within the region, often replacing FITs. Tax incentives are also in place in 4 countries.</a:t>
            </a:r>
            <a:endParaRPr b="0" lang="es-ES" sz="1000" spc="-1" strike="noStrike">
              <a:latin typeface="Arial"/>
            </a:endParaRPr>
          </a:p>
        </p:txBody>
      </p:sp>
      <p:pic>
        <p:nvPicPr>
          <p:cNvPr id="41" name="Imagen 13" descr=""/>
          <p:cNvPicPr/>
          <p:nvPr/>
        </p:nvPicPr>
        <p:blipFill>
          <a:blip r:embed="rId2"/>
          <a:stretch/>
        </p:blipFill>
        <p:spPr>
          <a:xfrm>
            <a:off x="15840" y="9397080"/>
            <a:ext cx="6840000" cy="506520"/>
          </a:xfrm>
          <a:prstGeom prst="rect">
            <a:avLst/>
          </a:prstGeom>
          <a:ln>
            <a:noFill/>
          </a:ln>
        </p:spPr>
      </p:pic>
      <p:sp>
        <p:nvSpPr>
          <p:cNvPr id="42" name="CustomShape 3"/>
          <p:cNvSpPr/>
          <p:nvPr/>
        </p:nvSpPr>
        <p:spPr>
          <a:xfrm>
            <a:off x="72000" y="2196000"/>
            <a:ext cx="6695280" cy="287280"/>
          </a:xfrm>
          <a:prstGeom prst="rect">
            <a:avLst/>
          </a:prstGeom>
          <a:noFill/>
          <a:ln w="5400">
            <a:solidFill>
              <a:srgbClr val="dadada"/>
            </a:solidFill>
            <a:miter/>
          </a:ln>
        </p:spPr>
        <p:style>
          <a:lnRef idx="0"/>
          <a:fillRef idx="0"/>
          <a:effectRef idx="0"/>
          <a:fontRef idx="minor"/>
        </p:style>
        <p:txBody>
          <a:bodyPr lIns="0" rIns="0" tIns="0" bIns="0">
            <a:noAutofit/>
          </a:bodyPr>
          <a:p>
            <a:pPr algn="just">
              <a:lnSpc>
                <a:spcPct val="100000"/>
              </a:lnSpc>
            </a:pPr>
            <a:r>
              <a:rPr b="0" lang="es-ES" sz="1000" spc="-1" strike="noStrike">
                <a:solidFill>
                  <a:srgbClr val="000000"/>
                </a:solidFill>
                <a:latin typeface="Arial"/>
                <a:ea typeface="Arial"/>
              </a:rPr>
              <a:t>Provide an overview of the measures adopted to promote the use of renewable energy for electricity generation, as a key part of post COVID-19 economic growth in 17 t</a:t>
            </a:r>
            <a:r>
              <a:rPr b="0" lang="es-ES" sz="1000" spc="-1" strike="noStrike">
                <a:solidFill>
                  <a:srgbClr val="000000"/>
                </a:solidFill>
                <a:latin typeface="Arial"/>
                <a:ea typeface="Arial"/>
              </a:rPr>
              <a:t>ransition economies.</a:t>
            </a:r>
            <a:endParaRPr b="0" lang="es-ES" sz="1000" spc="-1" strike="noStrike">
              <a:latin typeface="Arial"/>
            </a:endParaRPr>
          </a:p>
        </p:txBody>
      </p:sp>
      <p:sp>
        <p:nvSpPr>
          <p:cNvPr id="43" name="CustomShape 4"/>
          <p:cNvSpPr/>
          <p:nvPr/>
        </p:nvSpPr>
        <p:spPr>
          <a:xfrm>
            <a:off x="72000" y="1842480"/>
            <a:ext cx="6696000" cy="273600"/>
          </a:xfrm>
          <a:prstGeom prst="rect">
            <a:avLst/>
          </a:prstGeom>
          <a:solidFill>
            <a:srgbClr val="dbffff"/>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1" lang="es-ES" sz="1200" spc="-1" strike="noStrike">
                <a:solidFill>
                  <a:srgbClr val="000000"/>
                </a:solidFill>
                <a:latin typeface="Arial"/>
                <a:ea typeface="DejaVu Sans"/>
              </a:rPr>
              <a:t>OBJECTIVES</a:t>
            </a:r>
            <a:endParaRPr b="0" lang="es-ES" sz="1200" spc="-1" strike="noStrike">
              <a:latin typeface="Arial"/>
            </a:endParaRPr>
          </a:p>
        </p:txBody>
      </p:sp>
      <p:sp>
        <p:nvSpPr>
          <p:cNvPr id="44" name="CustomShape 5"/>
          <p:cNvSpPr/>
          <p:nvPr/>
        </p:nvSpPr>
        <p:spPr>
          <a:xfrm>
            <a:off x="72720" y="2556000"/>
            <a:ext cx="6694560" cy="273600"/>
          </a:xfrm>
          <a:prstGeom prst="rect">
            <a:avLst/>
          </a:prstGeom>
          <a:solidFill>
            <a:srgbClr val="dbffff"/>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1" lang="es-ES" sz="1200" spc="-1" strike="noStrike">
                <a:solidFill>
                  <a:srgbClr val="000000"/>
                </a:solidFill>
                <a:latin typeface="Arial"/>
                <a:ea typeface="DejaVu Sans"/>
              </a:rPr>
              <a:t>FEED-IN-TARIFF (FITs)</a:t>
            </a:r>
            <a:endParaRPr b="0" lang="es-ES" sz="1200" spc="-1" strike="noStrike">
              <a:latin typeface="Arial"/>
            </a:endParaRPr>
          </a:p>
        </p:txBody>
      </p:sp>
      <p:sp>
        <p:nvSpPr>
          <p:cNvPr id="45" name="CustomShape 6"/>
          <p:cNvSpPr/>
          <p:nvPr/>
        </p:nvSpPr>
        <p:spPr>
          <a:xfrm>
            <a:off x="82440" y="5415480"/>
            <a:ext cx="3095280" cy="343800"/>
          </a:xfrm>
          <a:prstGeom prst="rect">
            <a:avLst/>
          </a:prstGeom>
          <a:solidFill>
            <a:srgbClr val="dbffff"/>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1" lang="es-ES" sz="1200" spc="-1" strike="noStrike">
                <a:solidFill>
                  <a:srgbClr val="000000"/>
                </a:solidFill>
                <a:latin typeface="Arial"/>
                <a:ea typeface="DejaVu Sans"/>
              </a:rPr>
              <a:t>NET METERING</a:t>
            </a:r>
            <a:endParaRPr b="0" lang="es-ES" sz="1200" spc="-1" strike="noStrike">
              <a:latin typeface="Arial"/>
            </a:endParaRPr>
          </a:p>
        </p:txBody>
      </p:sp>
      <p:sp>
        <p:nvSpPr>
          <p:cNvPr id="46" name="CustomShape 7"/>
          <p:cNvSpPr/>
          <p:nvPr/>
        </p:nvSpPr>
        <p:spPr>
          <a:xfrm>
            <a:off x="3322440" y="5415480"/>
            <a:ext cx="3455280" cy="343800"/>
          </a:xfrm>
          <a:prstGeom prst="rect">
            <a:avLst/>
          </a:prstGeom>
          <a:solidFill>
            <a:srgbClr val="dbffff"/>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1" lang="es-ES" sz="1200" spc="-1" strike="noStrike">
                <a:solidFill>
                  <a:srgbClr val="000000"/>
                </a:solidFill>
                <a:latin typeface="Arial"/>
                <a:ea typeface="DejaVu Sans"/>
              </a:rPr>
              <a:t>TENDERING</a:t>
            </a:r>
            <a:endParaRPr b="0" lang="es-ES" sz="1200" spc="-1" strike="noStrike">
              <a:latin typeface="Arial"/>
            </a:endParaRPr>
          </a:p>
        </p:txBody>
      </p:sp>
      <p:sp>
        <p:nvSpPr>
          <p:cNvPr id="47" name="CustomShape 8"/>
          <p:cNvSpPr/>
          <p:nvPr/>
        </p:nvSpPr>
        <p:spPr>
          <a:xfrm>
            <a:off x="3312000" y="8093880"/>
            <a:ext cx="3455280" cy="257400"/>
          </a:xfrm>
          <a:prstGeom prst="rect">
            <a:avLst/>
          </a:prstGeom>
          <a:solidFill>
            <a:srgbClr val="dbffff"/>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1" lang="es-ES" sz="1200" spc="-1" strike="noStrike">
                <a:solidFill>
                  <a:srgbClr val="000000"/>
                </a:solidFill>
                <a:latin typeface="Arial"/>
                <a:ea typeface="DejaVu Sans"/>
              </a:rPr>
              <a:t>CONCLUSIONS</a:t>
            </a:r>
            <a:endParaRPr b="0" lang="es-ES" sz="1200" spc="-1" strike="noStrike">
              <a:latin typeface="Arial"/>
            </a:endParaRPr>
          </a:p>
        </p:txBody>
      </p:sp>
      <p:sp>
        <p:nvSpPr>
          <p:cNvPr id="48" name="CustomShape 9"/>
          <p:cNvSpPr/>
          <p:nvPr/>
        </p:nvSpPr>
        <p:spPr>
          <a:xfrm>
            <a:off x="72000" y="8424000"/>
            <a:ext cx="3095280" cy="900360"/>
          </a:xfrm>
          <a:prstGeom prst="rect">
            <a:avLst/>
          </a:prstGeom>
          <a:noFill/>
          <a:ln w="5400">
            <a:solidFill>
              <a:srgbClr val="dadada"/>
            </a:solidFill>
            <a:miter/>
          </a:ln>
        </p:spPr>
        <p:style>
          <a:lnRef idx="0"/>
          <a:fillRef idx="0"/>
          <a:effectRef idx="0"/>
          <a:fontRef idx="minor"/>
        </p:style>
        <p:txBody>
          <a:bodyPr lIns="0" rIns="0" tIns="0" bIns="0">
            <a:noAutofit/>
          </a:bodyPr>
          <a:p>
            <a:pPr>
              <a:lnSpc>
                <a:spcPct val="100000"/>
              </a:lnSpc>
            </a:pPr>
            <a:r>
              <a:rPr b="0" lang="es-ES" sz="1000" spc="-1" strike="noStrike">
                <a:solidFill>
                  <a:srgbClr val="000000"/>
                </a:solidFill>
                <a:latin typeface="Arial"/>
                <a:ea typeface="Arial"/>
              </a:rPr>
              <a:t> </a:t>
            </a:r>
            <a:r>
              <a:rPr b="0" lang="es-ES" sz="1000" spc="-1" strike="noStrike">
                <a:solidFill>
                  <a:srgbClr val="000000"/>
                </a:solidFill>
                <a:latin typeface="Arial"/>
                <a:ea typeface="Arial"/>
              </a:rPr>
              <a:t>1. Belarus: exempt from VAT, income tax &amp; land tax.</a:t>
            </a:r>
            <a:endParaRPr b="0" lang="es-ES" sz="1000" spc="-1" strike="noStrike">
              <a:latin typeface="Arial"/>
            </a:endParaRPr>
          </a:p>
          <a:p>
            <a:pPr>
              <a:lnSpc>
                <a:spcPct val="100000"/>
              </a:lnSpc>
            </a:pPr>
            <a:r>
              <a:rPr b="0" lang="es-ES" sz="1000" spc="-1" strike="noStrike">
                <a:solidFill>
                  <a:srgbClr val="000000"/>
                </a:solidFill>
                <a:latin typeface="Arial"/>
                <a:ea typeface="Arial"/>
              </a:rPr>
              <a:t> </a:t>
            </a:r>
            <a:r>
              <a:rPr b="0" lang="es-ES" sz="1000" spc="-1" strike="noStrike">
                <a:solidFill>
                  <a:srgbClr val="000000"/>
                </a:solidFill>
                <a:latin typeface="Arial"/>
                <a:ea typeface="Arial"/>
              </a:rPr>
              <a:t>2. Moldova: exempt from VAT.</a:t>
            </a:r>
            <a:endParaRPr b="0" lang="es-ES" sz="1000" spc="-1" strike="noStrike">
              <a:latin typeface="Arial"/>
            </a:endParaRPr>
          </a:p>
          <a:p>
            <a:pPr>
              <a:lnSpc>
                <a:spcPct val="100000"/>
              </a:lnSpc>
            </a:pPr>
            <a:r>
              <a:rPr b="0" lang="es-ES" sz="1000" spc="-1" strike="noStrike">
                <a:solidFill>
                  <a:srgbClr val="000000"/>
                </a:solidFill>
                <a:latin typeface="Arial"/>
                <a:ea typeface="Arial"/>
              </a:rPr>
              <a:t> </a:t>
            </a:r>
            <a:r>
              <a:rPr b="0" lang="es-ES" sz="1000" spc="-1" strike="noStrike">
                <a:solidFill>
                  <a:srgbClr val="000000"/>
                </a:solidFill>
                <a:latin typeface="Arial"/>
                <a:ea typeface="Arial"/>
              </a:rPr>
              <a:t>3. Tajikistan: exempt from VAT, custom duties &amp;                 income tax.</a:t>
            </a:r>
            <a:endParaRPr b="0" lang="es-ES" sz="1000" spc="-1" strike="noStrike">
              <a:latin typeface="Arial"/>
            </a:endParaRPr>
          </a:p>
          <a:p>
            <a:pPr>
              <a:lnSpc>
                <a:spcPct val="100000"/>
              </a:lnSpc>
            </a:pPr>
            <a:r>
              <a:rPr b="0" lang="es-ES" sz="1000" spc="-1" strike="noStrike">
                <a:solidFill>
                  <a:srgbClr val="000000"/>
                </a:solidFill>
                <a:latin typeface="Arial"/>
                <a:ea typeface="Arial"/>
              </a:rPr>
              <a:t> </a:t>
            </a:r>
            <a:r>
              <a:rPr b="0" lang="es-ES" sz="1000" spc="-1" strike="noStrike">
                <a:solidFill>
                  <a:srgbClr val="000000"/>
                </a:solidFill>
                <a:latin typeface="Arial"/>
                <a:ea typeface="Arial"/>
              </a:rPr>
              <a:t>4. Ukraine: exempt from VAT, custom duties, income &amp;      land tax; carbon tax.</a:t>
            </a:r>
            <a:endParaRPr b="0" lang="es-ES" sz="1000" spc="-1" strike="noStrike">
              <a:latin typeface="Arial"/>
            </a:endParaRPr>
          </a:p>
          <a:p>
            <a:pPr algn="ctr">
              <a:lnSpc>
                <a:spcPct val="100000"/>
              </a:lnSpc>
              <a:spcBef>
                <a:spcPts val="876"/>
              </a:spcBef>
            </a:pPr>
            <a:endParaRPr b="0" lang="es-ES" sz="1000" spc="-1" strike="noStrike">
              <a:latin typeface="Arial"/>
            </a:endParaRPr>
          </a:p>
        </p:txBody>
      </p:sp>
      <p:sp>
        <p:nvSpPr>
          <p:cNvPr id="49" name="CustomShape 10"/>
          <p:cNvSpPr/>
          <p:nvPr/>
        </p:nvSpPr>
        <p:spPr>
          <a:xfrm>
            <a:off x="331200" y="216000"/>
            <a:ext cx="2500560" cy="1184760"/>
          </a:xfrm>
          <a:prstGeom prst="rect">
            <a:avLst/>
          </a:prstGeom>
          <a:noFill/>
          <a:ln>
            <a:noFill/>
          </a:ln>
        </p:spPr>
        <p:style>
          <a:lnRef idx="0"/>
          <a:fillRef idx="0"/>
          <a:effectRef idx="0"/>
          <a:fontRef idx="minor"/>
        </p:style>
        <p:txBody>
          <a:bodyPr wrap="none" lIns="90000" rIns="90000" tIns="45000" bIns="45000">
            <a:spAutoFit/>
          </a:bodyPr>
          <a:p>
            <a:pPr algn="ctr">
              <a:lnSpc>
                <a:spcPct val="100000"/>
              </a:lnSpc>
            </a:pPr>
            <a:r>
              <a:rPr b="1" lang="es-ES" sz="1200" spc="-1" strike="noStrike">
                <a:solidFill>
                  <a:srgbClr val="000000"/>
                </a:solidFill>
                <a:latin typeface="Arial"/>
                <a:ea typeface="DejaVu Sans"/>
              </a:rPr>
              <a:t>POLICIES TO PROMOTE </a:t>
            </a:r>
            <a:endParaRPr b="0" lang="es-ES" sz="1200" spc="-1" strike="noStrike">
              <a:latin typeface="Arial"/>
            </a:endParaRPr>
          </a:p>
          <a:p>
            <a:pPr algn="ctr">
              <a:lnSpc>
                <a:spcPct val="100000"/>
              </a:lnSpc>
            </a:pPr>
            <a:r>
              <a:rPr b="1" lang="es-ES" sz="1200" spc="-1" strike="noStrike">
                <a:solidFill>
                  <a:srgbClr val="000000"/>
                </a:solidFill>
                <a:latin typeface="Arial"/>
                <a:ea typeface="DejaVu Sans"/>
              </a:rPr>
              <a:t>RENEWABLE ENERGY FOR </a:t>
            </a:r>
            <a:endParaRPr b="0" lang="es-ES" sz="1200" spc="-1" strike="noStrike">
              <a:latin typeface="Arial"/>
            </a:endParaRPr>
          </a:p>
          <a:p>
            <a:pPr algn="ctr">
              <a:lnSpc>
                <a:spcPct val="100000"/>
              </a:lnSpc>
            </a:pPr>
            <a:r>
              <a:rPr b="1" lang="es-ES" sz="1200" spc="-1" strike="noStrike">
                <a:solidFill>
                  <a:srgbClr val="000000"/>
                </a:solidFill>
                <a:latin typeface="Arial"/>
                <a:ea typeface="DejaVu Sans"/>
              </a:rPr>
              <a:t>ELECTRICITY GENERATION </a:t>
            </a:r>
            <a:endParaRPr b="0" lang="es-ES" sz="1200" spc="-1" strike="noStrike">
              <a:latin typeface="Arial"/>
            </a:endParaRPr>
          </a:p>
          <a:p>
            <a:pPr algn="ctr">
              <a:lnSpc>
                <a:spcPct val="100000"/>
              </a:lnSpc>
            </a:pPr>
            <a:r>
              <a:rPr b="1" lang="es-ES" sz="1200" spc="-1" strike="noStrike">
                <a:solidFill>
                  <a:srgbClr val="000000"/>
                </a:solidFill>
                <a:latin typeface="Arial"/>
                <a:ea typeface="DejaVu Sans"/>
              </a:rPr>
              <a:t>AS A KEY PART OF POST </a:t>
            </a:r>
            <a:endParaRPr b="0" lang="es-ES" sz="1200" spc="-1" strike="noStrike">
              <a:latin typeface="Arial"/>
            </a:endParaRPr>
          </a:p>
          <a:p>
            <a:pPr algn="ctr">
              <a:lnSpc>
                <a:spcPct val="100000"/>
              </a:lnSpc>
            </a:pPr>
            <a:r>
              <a:rPr b="1" lang="es-ES" sz="1200" spc="-1" strike="noStrike">
                <a:solidFill>
                  <a:srgbClr val="000000"/>
                </a:solidFill>
                <a:latin typeface="Arial"/>
                <a:ea typeface="DejaVu Sans"/>
              </a:rPr>
              <a:t>COVID-19 ECONOMIC GROWTH</a:t>
            </a:r>
            <a:endParaRPr b="0" lang="es-ES" sz="1200" spc="-1" strike="noStrike">
              <a:latin typeface="Arial"/>
            </a:endParaRPr>
          </a:p>
          <a:p>
            <a:pPr algn="ctr">
              <a:lnSpc>
                <a:spcPct val="100000"/>
              </a:lnSpc>
            </a:pPr>
            <a:r>
              <a:rPr b="1" lang="es-ES" sz="1200" spc="-1" strike="noStrike">
                <a:solidFill>
                  <a:srgbClr val="000000"/>
                </a:solidFill>
                <a:latin typeface="Arial"/>
                <a:ea typeface="DejaVu Sans"/>
              </a:rPr>
              <a:t>IN TRANSITION ECONOMIES </a:t>
            </a:r>
            <a:endParaRPr b="0" lang="es-ES" sz="1200" spc="-1" strike="noStrike">
              <a:latin typeface="Arial"/>
            </a:endParaRPr>
          </a:p>
        </p:txBody>
      </p:sp>
      <p:graphicFrame>
        <p:nvGraphicFramePr>
          <p:cNvPr id="50" name=""/>
          <p:cNvGraphicFramePr/>
          <p:nvPr/>
        </p:nvGraphicFramePr>
        <p:xfrm>
          <a:off x="3312720" y="6024600"/>
          <a:ext cx="3455280" cy="198468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1" name="Table 11"/>
          <p:cNvGraphicFramePr/>
          <p:nvPr/>
        </p:nvGraphicFramePr>
        <p:xfrm>
          <a:off x="100080" y="5832000"/>
          <a:ext cx="3067560" cy="2315880"/>
        </p:xfrm>
        <a:graphic>
          <a:graphicData uri="http://schemas.openxmlformats.org/drawingml/2006/table">
            <a:tbl>
              <a:tblPr/>
              <a:tblGrid>
                <a:gridCol w="221040"/>
                <a:gridCol w="1370160"/>
                <a:gridCol w="1476720"/>
              </a:tblGrid>
              <a:tr h="213480">
                <a:tc>
                  <a:tcPr marL="90000" marR="90000">
                    <a:lnL w="720">
                      <a:solidFill>
                        <a:srgbClr val="b2b2b2"/>
                      </a:solidFill>
                    </a:lnL>
                    <a:lnR w="720">
                      <a:solidFill>
                        <a:srgbClr val="b2b2b2"/>
                      </a:solidFill>
                    </a:lnR>
                    <a:lnT w="720">
                      <a:solidFill>
                        <a:srgbClr val="b2b2b2"/>
                      </a:solidFill>
                    </a:lnT>
                    <a:lnB w="720">
                      <a:solidFill>
                        <a:srgbClr val="b2b2b2"/>
                      </a:solidFill>
                    </a:lnB>
                    <a:solidFill>
                      <a:srgbClr val="ffffff"/>
                    </a:solidFill>
                  </a:tcPr>
                </a:tc>
                <a:tc>
                  <a:txBody>
                    <a:bodyPr lIns="90000" rIns="90000">
                      <a:noAutofit/>
                    </a:bodyPr>
                    <a:p>
                      <a:pPr>
                        <a:lnSpc>
                          <a:spcPct val="100000"/>
                        </a:lnSpc>
                      </a:pPr>
                      <a:r>
                        <a:rPr b="1" lang="es-ES" sz="800" spc="-1" strike="noStrike">
                          <a:latin typeface="Arial"/>
                        </a:rPr>
                        <a:t>Country</a:t>
                      </a:r>
                      <a:endParaRPr b="0" lang="es-ES" sz="800" spc="-1" strike="noStrike">
                        <a:latin typeface="Arial"/>
                      </a:endParaRPr>
                    </a:p>
                  </a:txBody>
                  <a:tcPr marL="90000" marR="90000">
                    <a:lnL w="720">
                      <a:solidFill>
                        <a:srgbClr val="b2b2b2"/>
                      </a:solidFill>
                    </a:lnL>
                    <a:lnR w="720">
                      <a:solidFill>
                        <a:srgbClr val="b2b2b2"/>
                      </a:solidFill>
                    </a:lnR>
                    <a:lnT w="720">
                      <a:solidFill>
                        <a:srgbClr val="b2b2b2"/>
                      </a:solidFill>
                    </a:lnT>
                    <a:lnB w="720">
                      <a:solidFill>
                        <a:srgbClr val="b2b2b2"/>
                      </a:solidFill>
                    </a:lnB>
                    <a:solidFill>
                      <a:srgbClr val="ffffff"/>
                    </a:solidFill>
                  </a:tcPr>
                </a:tc>
                <a:tc>
                  <a:txBody>
                    <a:bodyPr lIns="90000" rIns="90000">
                      <a:noAutofit/>
                    </a:bodyPr>
                    <a:p>
                      <a:pPr>
                        <a:lnSpc>
                          <a:spcPct val="100000"/>
                        </a:lnSpc>
                      </a:pPr>
                      <a:r>
                        <a:rPr b="1" lang="es-ES" sz="800" spc="-1" strike="noStrike">
                          <a:latin typeface="Arial"/>
                        </a:rPr>
                        <a:t>Eligible RES </a:t>
                      </a:r>
                      <a:endParaRPr b="0" lang="es-ES" sz="800" spc="-1" strike="noStrike">
                        <a:latin typeface="Arial"/>
                      </a:endParaRPr>
                    </a:p>
                  </a:txBody>
                  <a:tcPr marL="90000" marR="90000">
                    <a:lnL w="720">
                      <a:solidFill>
                        <a:srgbClr val="b2b2b2"/>
                      </a:solidFill>
                    </a:lnL>
                    <a:lnR w="720">
                      <a:solidFill>
                        <a:srgbClr val="b2b2b2"/>
                      </a:solidFill>
                    </a:lnR>
                    <a:lnT w="720">
                      <a:solidFill>
                        <a:srgbClr val="b2b2b2"/>
                      </a:solidFill>
                    </a:lnT>
                    <a:lnB w="720">
                      <a:solidFill>
                        <a:srgbClr val="b2b2b2"/>
                      </a:solidFill>
                    </a:lnB>
                    <a:solidFill>
                      <a:srgbClr val="ffffff"/>
                    </a:solidFill>
                  </a:tcPr>
                </a:tc>
              </a:tr>
              <a:tr h="335160">
                <a:tc>
                  <a:txBody>
                    <a:bodyPr lIns="90000" rIns="90000">
                      <a:noAutofit/>
                    </a:bodyPr>
                    <a:p>
                      <a:pPr>
                        <a:lnSpc>
                          <a:spcPct val="100000"/>
                        </a:lnSpc>
                      </a:pPr>
                      <a:r>
                        <a:rPr b="0" lang="es-ES" sz="800" spc="-1" strike="noStrike">
                          <a:latin typeface="Arial"/>
                        </a:rPr>
                        <a:t>1</a:t>
                      </a:r>
                      <a:endParaRPr b="0" lang="es-ES" sz="800" spc="-1" strike="noStrike">
                        <a:latin typeface="Arial"/>
                      </a:endParaRPr>
                    </a:p>
                  </a:txBody>
                  <a:tcPr marL="90000" marR="90000">
                    <a:lnL w="720">
                      <a:solidFill>
                        <a:srgbClr val="b2b2b2"/>
                      </a:solidFill>
                    </a:lnL>
                    <a:lnR w="720">
                      <a:solidFill>
                        <a:srgbClr val="b2b2b2"/>
                      </a:solidFill>
                    </a:lnR>
                    <a:lnT w="720">
                      <a:solidFill>
                        <a:srgbClr val="b2b2b2"/>
                      </a:solidFill>
                    </a:lnT>
                    <a:lnB w="720">
                      <a:solidFill>
                        <a:srgbClr val="b2b2b2"/>
                      </a:solidFill>
                    </a:lnB>
                    <a:solidFill>
                      <a:srgbClr val="ffffff"/>
                    </a:solidFill>
                  </a:tcPr>
                </a:tc>
                <a:tc>
                  <a:txBody>
                    <a:bodyPr lIns="90000" rIns="90000">
                      <a:noAutofit/>
                    </a:bodyPr>
                    <a:p>
                      <a:pPr>
                        <a:lnSpc>
                          <a:spcPct val="100000"/>
                        </a:lnSpc>
                      </a:pPr>
                      <a:r>
                        <a:rPr b="0" lang="es-ES" sz="800" spc="-1" strike="noStrike">
                          <a:latin typeface="Arial"/>
                        </a:rPr>
                        <a:t>Albania</a:t>
                      </a:r>
                      <a:endParaRPr b="0" lang="es-ES" sz="800" spc="-1" strike="noStrike">
                        <a:latin typeface="Arial"/>
                      </a:endParaRPr>
                    </a:p>
                  </a:txBody>
                  <a:tcPr marL="90000" marR="90000">
                    <a:lnL w="720">
                      <a:solidFill>
                        <a:srgbClr val="b2b2b2"/>
                      </a:solidFill>
                    </a:lnL>
                    <a:lnR w="720">
                      <a:solidFill>
                        <a:srgbClr val="b2b2b2"/>
                      </a:solidFill>
                    </a:lnR>
                    <a:lnT w="720">
                      <a:solidFill>
                        <a:srgbClr val="b2b2b2"/>
                      </a:solidFill>
                    </a:lnT>
                    <a:lnB w="720">
                      <a:solidFill>
                        <a:srgbClr val="b2b2b2"/>
                      </a:solidFill>
                    </a:lnB>
                    <a:solidFill>
                      <a:srgbClr val="ffffff"/>
                    </a:solidFill>
                  </a:tcPr>
                </a:tc>
                <a:tc>
                  <a:txBody>
                    <a:bodyPr lIns="90000" rIns="90000">
                      <a:noAutofit/>
                    </a:bodyPr>
                    <a:p>
                      <a:pPr>
                        <a:lnSpc>
                          <a:spcPct val="100000"/>
                        </a:lnSpc>
                      </a:pPr>
                      <a:r>
                        <a:rPr b="0" lang="es-ES" sz="800" spc="-1" strike="noStrike">
                          <a:latin typeface="Arial"/>
                        </a:rPr>
                        <a:t>Solar and wind installations less than 500 kW</a:t>
                      </a:r>
                      <a:endParaRPr b="0" lang="es-ES" sz="800" spc="-1" strike="noStrike">
                        <a:latin typeface="Arial"/>
                      </a:endParaRPr>
                    </a:p>
                  </a:txBody>
                  <a:tcPr marL="90000" marR="90000">
                    <a:lnL w="720">
                      <a:solidFill>
                        <a:srgbClr val="b2b2b2"/>
                      </a:solidFill>
                    </a:lnL>
                    <a:lnR w="720">
                      <a:solidFill>
                        <a:srgbClr val="b2b2b2"/>
                      </a:solidFill>
                    </a:lnR>
                    <a:lnT w="720">
                      <a:solidFill>
                        <a:srgbClr val="b2b2b2"/>
                      </a:solidFill>
                    </a:lnT>
                    <a:lnB w="720">
                      <a:solidFill>
                        <a:srgbClr val="b2b2b2"/>
                      </a:solidFill>
                    </a:lnB>
                    <a:solidFill>
                      <a:srgbClr val="ffffff"/>
                    </a:solidFill>
                  </a:tcPr>
                </a:tc>
              </a:tr>
              <a:tr h="335160">
                <a:tc>
                  <a:txBody>
                    <a:bodyPr lIns="90000" rIns="90000">
                      <a:noAutofit/>
                    </a:bodyPr>
                    <a:p>
                      <a:pPr>
                        <a:lnSpc>
                          <a:spcPct val="100000"/>
                        </a:lnSpc>
                      </a:pPr>
                      <a:r>
                        <a:rPr b="0" lang="es-ES" sz="800" spc="-1" strike="noStrike">
                          <a:latin typeface="Arial"/>
                        </a:rPr>
                        <a:t>2</a:t>
                      </a:r>
                      <a:endParaRPr b="0" lang="es-ES" sz="800" spc="-1" strike="noStrike">
                        <a:latin typeface="Arial"/>
                      </a:endParaRPr>
                    </a:p>
                  </a:txBody>
                  <a:tcPr marL="90000" marR="90000">
                    <a:lnL w="720">
                      <a:solidFill>
                        <a:srgbClr val="b2b2b2"/>
                      </a:solidFill>
                    </a:lnL>
                    <a:lnR w="720">
                      <a:solidFill>
                        <a:srgbClr val="b2b2b2"/>
                      </a:solidFill>
                    </a:lnR>
                    <a:lnT w="720">
                      <a:solidFill>
                        <a:srgbClr val="b2b2b2"/>
                      </a:solidFill>
                    </a:lnT>
                    <a:lnB w="720">
                      <a:solidFill>
                        <a:srgbClr val="b2b2b2"/>
                      </a:solidFill>
                    </a:lnB>
                    <a:solidFill>
                      <a:srgbClr val="ffffff"/>
                    </a:solidFill>
                  </a:tcPr>
                </a:tc>
                <a:tc>
                  <a:txBody>
                    <a:bodyPr lIns="90000" rIns="90000">
                      <a:noAutofit/>
                    </a:bodyPr>
                    <a:p>
                      <a:pPr>
                        <a:lnSpc>
                          <a:spcPct val="100000"/>
                        </a:lnSpc>
                      </a:pPr>
                      <a:r>
                        <a:rPr b="0" lang="es-ES" sz="800" spc="-1" strike="noStrike">
                          <a:latin typeface="Arial"/>
                        </a:rPr>
                        <a:t>Armenia</a:t>
                      </a:r>
                      <a:endParaRPr b="0" lang="es-ES" sz="800" spc="-1" strike="noStrike">
                        <a:latin typeface="Arial"/>
                      </a:endParaRPr>
                    </a:p>
                  </a:txBody>
                  <a:tcPr marL="90000" marR="90000">
                    <a:lnL w="720">
                      <a:solidFill>
                        <a:srgbClr val="b2b2b2"/>
                      </a:solidFill>
                    </a:lnL>
                    <a:lnR w="720">
                      <a:solidFill>
                        <a:srgbClr val="b2b2b2"/>
                      </a:solidFill>
                    </a:lnR>
                    <a:lnT w="720">
                      <a:solidFill>
                        <a:srgbClr val="b2b2b2"/>
                      </a:solidFill>
                    </a:lnT>
                    <a:lnB w="720">
                      <a:solidFill>
                        <a:srgbClr val="b2b2b2"/>
                      </a:solidFill>
                    </a:lnB>
                    <a:solidFill>
                      <a:srgbClr val="ffffff"/>
                    </a:solidFill>
                  </a:tcPr>
                </a:tc>
                <a:tc>
                  <a:txBody>
                    <a:bodyPr lIns="90000" rIns="90000">
                      <a:noAutofit/>
                    </a:bodyPr>
                    <a:p>
                      <a:pPr>
                        <a:lnSpc>
                          <a:spcPct val="100000"/>
                        </a:lnSpc>
                      </a:pPr>
                      <a:r>
                        <a:rPr b="0" lang="es-ES" sz="800" spc="-1" strike="noStrike">
                          <a:latin typeface="Arial"/>
                        </a:rPr>
                        <a:t>Solar and other RE installations up to 150 kW</a:t>
                      </a:r>
                      <a:endParaRPr b="0" lang="es-ES" sz="800" spc="-1" strike="noStrike">
                        <a:latin typeface="Arial"/>
                      </a:endParaRPr>
                    </a:p>
                  </a:txBody>
                  <a:tcPr marL="90000" marR="90000">
                    <a:lnL w="720">
                      <a:solidFill>
                        <a:srgbClr val="b2b2b2"/>
                      </a:solidFill>
                    </a:lnL>
                    <a:lnR w="720">
                      <a:solidFill>
                        <a:srgbClr val="b2b2b2"/>
                      </a:solidFill>
                    </a:lnR>
                    <a:lnT w="720">
                      <a:solidFill>
                        <a:srgbClr val="b2b2b2"/>
                      </a:solidFill>
                    </a:lnT>
                    <a:lnB w="720">
                      <a:solidFill>
                        <a:srgbClr val="b2b2b2"/>
                      </a:solidFill>
                    </a:lnB>
                    <a:solidFill>
                      <a:srgbClr val="ffffff"/>
                    </a:solidFill>
                  </a:tcPr>
                </a:tc>
              </a:tr>
              <a:tr h="335160">
                <a:tc>
                  <a:txBody>
                    <a:bodyPr lIns="90000" rIns="90000">
                      <a:noAutofit/>
                    </a:bodyPr>
                    <a:p>
                      <a:pPr>
                        <a:lnSpc>
                          <a:spcPct val="100000"/>
                        </a:lnSpc>
                      </a:pPr>
                      <a:r>
                        <a:rPr b="0" lang="es-ES" sz="800" spc="-1" strike="noStrike">
                          <a:latin typeface="Arial"/>
                        </a:rPr>
                        <a:t>3</a:t>
                      </a:r>
                      <a:endParaRPr b="0" lang="es-ES" sz="800" spc="-1" strike="noStrike">
                        <a:latin typeface="Arial"/>
                      </a:endParaRPr>
                    </a:p>
                  </a:txBody>
                  <a:tcPr marL="90000" marR="90000">
                    <a:lnL w="720">
                      <a:solidFill>
                        <a:srgbClr val="b2b2b2"/>
                      </a:solidFill>
                    </a:lnL>
                    <a:lnR w="720">
                      <a:solidFill>
                        <a:srgbClr val="b2b2b2"/>
                      </a:solidFill>
                    </a:lnR>
                    <a:lnT w="720">
                      <a:solidFill>
                        <a:srgbClr val="b2b2b2"/>
                      </a:solidFill>
                    </a:lnT>
                    <a:lnB w="720">
                      <a:solidFill>
                        <a:srgbClr val="b2b2b2"/>
                      </a:solidFill>
                    </a:lnB>
                    <a:solidFill>
                      <a:srgbClr val="ffffff"/>
                    </a:solidFill>
                  </a:tcPr>
                </a:tc>
                <a:tc>
                  <a:txBody>
                    <a:bodyPr lIns="90000" rIns="90000">
                      <a:noAutofit/>
                    </a:bodyPr>
                    <a:p>
                      <a:pPr>
                        <a:lnSpc>
                          <a:spcPct val="100000"/>
                        </a:lnSpc>
                      </a:pPr>
                      <a:r>
                        <a:rPr b="0" lang="es-ES" sz="800" spc="-1" strike="noStrike">
                          <a:latin typeface="Arial"/>
                        </a:rPr>
                        <a:t>Bosnia and Herzegovina</a:t>
                      </a:r>
                      <a:endParaRPr b="0" lang="es-ES" sz="800" spc="-1" strike="noStrike">
                        <a:latin typeface="Arial"/>
                      </a:endParaRPr>
                    </a:p>
                  </a:txBody>
                  <a:tcPr marL="90000" marR="90000">
                    <a:lnL w="720">
                      <a:solidFill>
                        <a:srgbClr val="b2b2b2"/>
                      </a:solidFill>
                    </a:lnL>
                    <a:lnR w="720">
                      <a:solidFill>
                        <a:srgbClr val="b2b2b2"/>
                      </a:solidFill>
                    </a:lnR>
                    <a:lnT w="720">
                      <a:solidFill>
                        <a:srgbClr val="b2b2b2"/>
                      </a:solidFill>
                    </a:lnT>
                    <a:lnB w="720">
                      <a:solidFill>
                        <a:srgbClr val="b2b2b2"/>
                      </a:solidFill>
                    </a:lnB>
                    <a:solidFill>
                      <a:srgbClr val="ffffff"/>
                    </a:solidFill>
                  </a:tcPr>
                </a:tc>
                <a:tc>
                  <a:txBody>
                    <a:bodyPr lIns="90000" rIns="90000">
                      <a:noAutofit/>
                    </a:bodyPr>
                    <a:p>
                      <a:pPr>
                        <a:lnSpc>
                          <a:spcPct val="100000"/>
                        </a:lnSpc>
                      </a:pPr>
                      <a:r>
                        <a:rPr b="0" lang="es-ES" sz="800" spc="-1" strike="noStrike">
                          <a:latin typeface="Arial"/>
                        </a:rPr>
                        <a:t>Surplus production is not subject to remuneration</a:t>
                      </a:r>
                      <a:endParaRPr b="0" lang="es-ES" sz="800" spc="-1" strike="noStrike">
                        <a:latin typeface="Arial"/>
                      </a:endParaRPr>
                    </a:p>
                  </a:txBody>
                  <a:tcPr marL="90000" marR="90000">
                    <a:lnL w="720">
                      <a:solidFill>
                        <a:srgbClr val="b2b2b2"/>
                      </a:solidFill>
                    </a:lnL>
                    <a:lnR w="720">
                      <a:solidFill>
                        <a:srgbClr val="b2b2b2"/>
                      </a:solidFill>
                    </a:lnR>
                    <a:lnT w="720">
                      <a:solidFill>
                        <a:srgbClr val="b2b2b2"/>
                      </a:solidFill>
                    </a:lnT>
                    <a:lnB w="720">
                      <a:solidFill>
                        <a:srgbClr val="b2b2b2"/>
                      </a:solidFill>
                    </a:lnB>
                    <a:solidFill>
                      <a:srgbClr val="ffffff"/>
                    </a:solidFill>
                  </a:tcPr>
                </a:tc>
              </a:tr>
              <a:tr h="320760">
                <a:tc>
                  <a:txBody>
                    <a:bodyPr lIns="90000" rIns="90000">
                      <a:noAutofit/>
                    </a:bodyPr>
                    <a:p>
                      <a:pPr>
                        <a:lnSpc>
                          <a:spcPct val="100000"/>
                        </a:lnSpc>
                      </a:pPr>
                      <a:r>
                        <a:rPr b="0" lang="es-ES" sz="800" spc="-1" strike="noStrike">
                          <a:latin typeface="Arial"/>
                        </a:rPr>
                        <a:t>4</a:t>
                      </a:r>
                      <a:endParaRPr b="0" lang="es-ES" sz="800" spc="-1" strike="noStrike">
                        <a:latin typeface="Arial"/>
                      </a:endParaRPr>
                    </a:p>
                  </a:txBody>
                  <a:tcPr marL="90000" marR="90000">
                    <a:lnL w="720">
                      <a:solidFill>
                        <a:srgbClr val="b2b2b2"/>
                      </a:solidFill>
                    </a:lnL>
                    <a:lnR w="720">
                      <a:solidFill>
                        <a:srgbClr val="b2b2b2"/>
                      </a:solidFill>
                    </a:lnR>
                    <a:lnT w="720">
                      <a:solidFill>
                        <a:srgbClr val="b2b2b2"/>
                      </a:solidFill>
                    </a:lnT>
                    <a:lnB w="720">
                      <a:solidFill>
                        <a:srgbClr val="b2b2b2"/>
                      </a:solidFill>
                    </a:lnB>
                    <a:solidFill>
                      <a:srgbClr val="ffffff"/>
                    </a:solidFill>
                  </a:tcPr>
                </a:tc>
                <a:tc>
                  <a:txBody>
                    <a:bodyPr lIns="90000" rIns="90000">
                      <a:noAutofit/>
                    </a:bodyPr>
                    <a:p>
                      <a:pPr>
                        <a:lnSpc>
                          <a:spcPct val="100000"/>
                        </a:lnSpc>
                      </a:pPr>
                      <a:r>
                        <a:rPr b="0" lang="es-ES" sz="800" spc="-1" strike="noStrike">
                          <a:latin typeface="Arial"/>
                        </a:rPr>
                        <a:t>Georgia</a:t>
                      </a:r>
                      <a:endParaRPr b="0" lang="es-ES" sz="800" spc="-1" strike="noStrike">
                        <a:latin typeface="Arial"/>
                      </a:endParaRPr>
                    </a:p>
                  </a:txBody>
                  <a:tcPr marL="90000" marR="90000">
                    <a:lnL w="720">
                      <a:solidFill>
                        <a:srgbClr val="b2b2b2"/>
                      </a:solidFill>
                    </a:lnL>
                    <a:lnR w="720">
                      <a:solidFill>
                        <a:srgbClr val="b2b2b2"/>
                      </a:solidFill>
                    </a:lnR>
                    <a:lnT w="720">
                      <a:solidFill>
                        <a:srgbClr val="b2b2b2"/>
                      </a:solidFill>
                    </a:lnT>
                    <a:lnB w="720">
                      <a:solidFill>
                        <a:srgbClr val="b2b2b2"/>
                      </a:solidFill>
                    </a:lnB>
                    <a:solidFill>
                      <a:srgbClr val="ffffff"/>
                    </a:solidFill>
                  </a:tcPr>
                </a:tc>
                <a:tc>
                  <a:txBody>
                    <a:bodyPr lIns="90000" rIns="90000">
                      <a:noAutofit/>
                    </a:bodyPr>
                    <a:p>
                      <a:pPr>
                        <a:lnSpc>
                          <a:spcPct val="100000"/>
                        </a:lnSpc>
                      </a:pPr>
                      <a:r>
                        <a:rPr b="0" lang="es-ES" sz="800" spc="-1" strike="noStrike">
                          <a:latin typeface="Arial"/>
                        </a:rPr>
                        <a:t>Solar, wind, biomass and hydro up to 100 kW</a:t>
                      </a:r>
                      <a:endParaRPr b="0" lang="es-ES" sz="800" spc="-1" strike="noStrike">
                        <a:latin typeface="Arial"/>
                      </a:endParaRPr>
                    </a:p>
                  </a:txBody>
                  <a:tcPr marL="90000" marR="90000">
                    <a:lnL w="720">
                      <a:solidFill>
                        <a:srgbClr val="b2b2b2"/>
                      </a:solidFill>
                    </a:lnL>
                    <a:lnR w="720">
                      <a:solidFill>
                        <a:srgbClr val="b2b2b2"/>
                      </a:solidFill>
                    </a:lnR>
                    <a:lnT w="720">
                      <a:solidFill>
                        <a:srgbClr val="b2b2b2"/>
                      </a:solidFill>
                    </a:lnT>
                    <a:lnB w="720">
                      <a:solidFill>
                        <a:srgbClr val="b2b2b2"/>
                      </a:solidFill>
                    </a:lnB>
                    <a:solidFill>
                      <a:srgbClr val="ffffff"/>
                    </a:solidFill>
                  </a:tcPr>
                </a:tc>
              </a:tr>
              <a:tr h="206280">
                <a:tc>
                  <a:txBody>
                    <a:bodyPr lIns="90000" rIns="90000">
                      <a:noAutofit/>
                    </a:bodyPr>
                    <a:p>
                      <a:pPr>
                        <a:lnSpc>
                          <a:spcPct val="100000"/>
                        </a:lnSpc>
                      </a:pPr>
                      <a:r>
                        <a:rPr b="0" lang="es-ES" sz="800" spc="-1" strike="noStrike">
                          <a:latin typeface="Arial"/>
                        </a:rPr>
                        <a:t>5</a:t>
                      </a:r>
                      <a:endParaRPr b="0" lang="es-ES" sz="800" spc="-1" strike="noStrike">
                        <a:latin typeface="Arial"/>
                      </a:endParaRPr>
                    </a:p>
                  </a:txBody>
                  <a:tcPr marL="90000" marR="90000">
                    <a:lnL w="720">
                      <a:solidFill>
                        <a:srgbClr val="b2b2b2"/>
                      </a:solidFill>
                    </a:lnL>
                    <a:lnR w="720">
                      <a:solidFill>
                        <a:srgbClr val="b2b2b2"/>
                      </a:solidFill>
                    </a:lnR>
                    <a:lnT w="720">
                      <a:solidFill>
                        <a:srgbClr val="b2b2b2"/>
                      </a:solidFill>
                    </a:lnT>
                    <a:lnB w="720">
                      <a:solidFill>
                        <a:srgbClr val="b2b2b2"/>
                      </a:solidFill>
                    </a:lnB>
                    <a:solidFill>
                      <a:srgbClr val="ffffff"/>
                    </a:solidFill>
                  </a:tcPr>
                </a:tc>
                <a:tc>
                  <a:txBody>
                    <a:bodyPr lIns="90000" rIns="90000">
                      <a:noAutofit/>
                    </a:bodyPr>
                    <a:p>
                      <a:pPr>
                        <a:lnSpc>
                          <a:spcPct val="100000"/>
                        </a:lnSpc>
                      </a:pPr>
                      <a:r>
                        <a:rPr b="0" lang="es-ES" sz="800" spc="-1" strike="noStrike">
                          <a:latin typeface="Arial"/>
                        </a:rPr>
                        <a:t>Moldova</a:t>
                      </a:r>
                      <a:endParaRPr b="0" lang="es-ES" sz="800" spc="-1" strike="noStrike">
                        <a:latin typeface="Arial"/>
                      </a:endParaRPr>
                    </a:p>
                  </a:txBody>
                  <a:tcPr marL="90000" marR="90000">
                    <a:lnL w="720">
                      <a:solidFill>
                        <a:srgbClr val="b2b2b2"/>
                      </a:solidFill>
                    </a:lnL>
                    <a:lnR w="720">
                      <a:solidFill>
                        <a:srgbClr val="b2b2b2"/>
                      </a:solidFill>
                    </a:lnR>
                    <a:lnT w="720">
                      <a:solidFill>
                        <a:srgbClr val="b2b2b2"/>
                      </a:solidFill>
                    </a:lnT>
                    <a:lnB w="720">
                      <a:solidFill>
                        <a:srgbClr val="b2b2b2"/>
                      </a:solidFill>
                    </a:lnB>
                    <a:solidFill>
                      <a:srgbClr val="ffffff"/>
                    </a:solidFill>
                  </a:tcPr>
                </a:tc>
                <a:tc>
                  <a:txBody>
                    <a:bodyPr lIns="90000" rIns="90000">
                      <a:noAutofit/>
                    </a:bodyPr>
                    <a:p>
                      <a:pPr>
                        <a:lnSpc>
                          <a:spcPct val="100000"/>
                        </a:lnSpc>
                      </a:pPr>
                      <a:r>
                        <a:rPr b="0" lang="es-ES" sz="800" spc="-1" strike="noStrike">
                          <a:latin typeface="Arial"/>
                        </a:rPr>
                        <a:t>Small systems up to 200 kW</a:t>
                      </a:r>
                      <a:endParaRPr b="0" lang="es-ES" sz="800" spc="-1" strike="noStrike">
                        <a:latin typeface="Arial"/>
                      </a:endParaRPr>
                    </a:p>
                  </a:txBody>
                  <a:tcPr marL="90000" marR="90000">
                    <a:lnL w="720">
                      <a:solidFill>
                        <a:srgbClr val="b2b2b2"/>
                      </a:solidFill>
                    </a:lnL>
                    <a:lnR w="720">
                      <a:solidFill>
                        <a:srgbClr val="b2b2b2"/>
                      </a:solidFill>
                    </a:lnR>
                    <a:lnT w="720">
                      <a:solidFill>
                        <a:srgbClr val="b2b2b2"/>
                      </a:solidFill>
                    </a:lnT>
                    <a:lnB w="720">
                      <a:solidFill>
                        <a:srgbClr val="b2b2b2"/>
                      </a:solidFill>
                    </a:lnB>
                    <a:solidFill>
                      <a:srgbClr val="ffffff"/>
                    </a:solidFill>
                  </a:tcPr>
                </a:tc>
              </a:tr>
              <a:tr h="213480">
                <a:tc>
                  <a:txBody>
                    <a:bodyPr lIns="90000" rIns="90000">
                      <a:noAutofit/>
                    </a:bodyPr>
                    <a:p>
                      <a:pPr>
                        <a:lnSpc>
                          <a:spcPct val="100000"/>
                        </a:lnSpc>
                      </a:pPr>
                      <a:r>
                        <a:rPr b="0" lang="es-ES" sz="800" spc="-1" strike="noStrike">
                          <a:latin typeface="Arial"/>
                        </a:rPr>
                        <a:t>6</a:t>
                      </a:r>
                      <a:endParaRPr b="0" lang="es-ES" sz="800" spc="-1" strike="noStrike">
                        <a:latin typeface="Arial"/>
                      </a:endParaRPr>
                    </a:p>
                  </a:txBody>
                  <a:tcPr marL="90000" marR="90000">
                    <a:lnL w="720">
                      <a:solidFill>
                        <a:srgbClr val="b2b2b2"/>
                      </a:solidFill>
                    </a:lnL>
                    <a:lnR w="720">
                      <a:solidFill>
                        <a:srgbClr val="b2b2b2"/>
                      </a:solidFill>
                    </a:lnR>
                    <a:lnT w="720">
                      <a:solidFill>
                        <a:srgbClr val="b2b2b2"/>
                      </a:solidFill>
                    </a:lnT>
                    <a:lnB w="720">
                      <a:solidFill>
                        <a:srgbClr val="b2b2b2"/>
                      </a:solidFill>
                    </a:lnB>
                    <a:solidFill>
                      <a:srgbClr val="ffffff"/>
                    </a:solidFill>
                  </a:tcPr>
                </a:tc>
                <a:tc>
                  <a:txBody>
                    <a:bodyPr lIns="90000" rIns="90000">
                      <a:noAutofit/>
                    </a:bodyPr>
                    <a:p>
                      <a:pPr>
                        <a:lnSpc>
                          <a:spcPct val="100000"/>
                        </a:lnSpc>
                      </a:pPr>
                      <a:r>
                        <a:rPr b="0" lang="es-ES" sz="800" spc="-1" strike="noStrike">
                          <a:latin typeface="Arial"/>
                        </a:rPr>
                        <a:t>Montenegro</a:t>
                      </a:r>
                      <a:endParaRPr b="0" lang="es-ES" sz="800" spc="-1" strike="noStrike">
                        <a:latin typeface="Arial"/>
                      </a:endParaRPr>
                    </a:p>
                  </a:txBody>
                  <a:tcPr marL="90000" marR="90000">
                    <a:lnL w="720">
                      <a:solidFill>
                        <a:srgbClr val="b2b2b2"/>
                      </a:solidFill>
                    </a:lnL>
                    <a:lnR w="720">
                      <a:solidFill>
                        <a:srgbClr val="b2b2b2"/>
                      </a:solidFill>
                    </a:lnR>
                    <a:lnT w="720">
                      <a:solidFill>
                        <a:srgbClr val="b2b2b2"/>
                      </a:solidFill>
                    </a:lnT>
                    <a:lnB w="720">
                      <a:solidFill>
                        <a:srgbClr val="b2b2b2"/>
                      </a:solidFill>
                    </a:lnB>
                    <a:solidFill>
                      <a:srgbClr val="ffffff"/>
                    </a:solidFill>
                  </a:tcPr>
                </a:tc>
                <a:tc>
                  <a:txBody>
                    <a:bodyPr lIns="90000" rIns="90000">
                      <a:noAutofit/>
                    </a:bodyPr>
                    <a:p>
                      <a:pPr>
                        <a:lnSpc>
                          <a:spcPct val="100000"/>
                        </a:lnSpc>
                      </a:pPr>
                      <a:r>
                        <a:rPr b="0" lang="es-ES" sz="800" spc="-1" strike="noStrike">
                          <a:latin typeface="Arial"/>
                        </a:rPr>
                        <a:t>Solar PV up to 50 kW</a:t>
                      </a:r>
                      <a:endParaRPr b="0" lang="es-ES" sz="800" spc="-1" strike="noStrike">
                        <a:latin typeface="Arial"/>
                      </a:endParaRPr>
                    </a:p>
                  </a:txBody>
                  <a:tcPr marL="90000" marR="90000">
                    <a:lnL w="720">
                      <a:solidFill>
                        <a:srgbClr val="b2b2b2"/>
                      </a:solidFill>
                    </a:lnL>
                    <a:lnR w="720">
                      <a:solidFill>
                        <a:srgbClr val="b2b2b2"/>
                      </a:solidFill>
                    </a:lnR>
                    <a:lnT w="720">
                      <a:solidFill>
                        <a:srgbClr val="b2b2b2"/>
                      </a:solidFill>
                    </a:lnT>
                    <a:lnB w="720">
                      <a:solidFill>
                        <a:srgbClr val="b2b2b2"/>
                      </a:solidFill>
                    </a:lnB>
                    <a:solidFill>
                      <a:srgbClr val="ffffff"/>
                    </a:solidFill>
                  </a:tcPr>
                </a:tc>
              </a:tr>
              <a:tr h="216000">
                <a:tc>
                  <a:txBody>
                    <a:bodyPr lIns="90000" rIns="90000">
                      <a:noAutofit/>
                    </a:bodyPr>
                    <a:p>
                      <a:pPr>
                        <a:lnSpc>
                          <a:spcPct val="100000"/>
                        </a:lnSpc>
                      </a:pPr>
                      <a:r>
                        <a:rPr b="0" lang="es-ES" sz="800" spc="-1" strike="noStrike">
                          <a:latin typeface="Arial"/>
                        </a:rPr>
                        <a:t>7</a:t>
                      </a:r>
                      <a:endParaRPr b="0" lang="es-ES" sz="800" spc="-1" strike="noStrike">
                        <a:latin typeface="Arial"/>
                      </a:endParaRPr>
                    </a:p>
                  </a:txBody>
                  <a:tcPr marL="90000" marR="90000">
                    <a:lnL w="720">
                      <a:solidFill>
                        <a:srgbClr val="b2b2b2"/>
                      </a:solidFill>
                    </a:lnL>
                    <a:lnR w="720">
                      <a:solidFill>
                        <a:srgbClr val="b2b2b2"/>
                      </a:solidFill>
                    </a:lnR>
                    <a:lnT w="720">
                      <a:solidFill>
                        <a:srgbClr val="b2b2b2"/>
                      </a:solidFill>
                    </a:lnT>
                    <a:lnB w="720">
                      <a:solidFill>
                        <a:srgbClr val="b2b2b2"/>
                      </a:solidFill>
                    </a:lnB>
                    <a:solidFill>
                      <a:srgbClr val="ffffff"/>
                    </a:solidFill>
                  </a:tcPr>
                </a:tc>
                <a:tc>
                  <a:txBody>
                    <a:bodyPr lIns="90000" rIns="90000">
                      <a:noAutofit/>
                    </a:bodyPr>
                    <a:p>
                      <a:pPr>
                        <a:lnSpc>
                          <a:spcPct val="100000"/>
                        </a:lnSpc>
                      </a:pPr>
                      <a:r>
                        <a:rPr b="0" lang="es-ES" sz="800" spc="-1" strike="noStrike">
                          <a:latin typeface="Arial"/>
                        </a:rPr>
                        <a:t>Ukraine</a:t>
                      </a:r>
                      <a:endParaRPr b="0" lang="es-ES" sz="800" spc="-1" strike="noStrike">
                        <a:latin typeface="Arial"/>
                      </a:endParaRPr>
                    </a:p>
                  </a:txBody>
                  <a:tcPr marL="90000" marR="90000">
                    <a:lnL w="720">
                      <a:solidFill>
                        <a:srgbClr val="b2b2b2"/>
                      </a:solidFill>
                    </a:lnL>
                    <a:lnR w="720">
                      <a:solidFill>
                        <a:srgbClr val="b2b2b2"/>
                      </a:solidFill>
                    </a:lnR>
                    <a:lnT w="720">
                      <a:solidFill>
                        <a:srgbClr val="b2b2b2"/>
                      </a:solidFill>
                    </a:lnT>
                    <a:lnB w="720">
                      <a:solidFill>
                        <a:srgbClr val="b2b2b2"/>
                      </a:solidFill>
                    </a:lnB>
                    <a:solidFill>
                      <a:srgbClr val="ffffff"/>
                    </a:solidFill>
                  </a:tcPr>
                </a:tc>
                <a:tc>
                  <a:txBody>
                    <a:bodyPr lIns="90000" rIns="90000">
                      <a:noAutofit/>
                    </a:bodyPr>
                    <a:p>
                      <a:pPr>
                        <a:lnSpc>
                          <a:spcPct val="100000"/>
                        </a:lnSpc>
                      </a:pPr>
                      <a:r>
                        <a:rPr b="0" lang="es-ES" sz="800" spc="-1" strike="noStrike">
                          <a:latin typeface="Arial"/>
                        </a:rPr>
                        <a:t>Solar PV up to 30 kW</a:t>
                      </a:r>
                      <a:endParaRPr b="0" lang="es-ES" sz="800" spc="-1" strike="noStrike">
                        <a:latin typeface="Arial"/>
                      </a:endParaRPr>
                    </a:p>
                  </a:txBody>
                  <a:tcPr marL="90000" marR="90000">
                    <a:lnL w="720">
                      <a:solidFill>
                        <a:srgbClr val="b2b2b2"/>
                      </a:solidFill>
                    </a:lnL>
                    <a:lnR w="720">
                      <a:solidFill>
                        <a:srgbClr val="b2b2b2"/>
                      </a:solidFill>
                    </a:lnR>
                    <a:lnT w="720">
                      <a:solidFill>
                        <a:srgbClr val="b2b2b2"/>
                      </a:solidFill>
                    </a:lnT>
                    <a:lnB w="720">
                      <a:solidFill>
                        <a:srgbClr val="b2b2b2"/>
                      </a:solidFill>
                    </a:lnB>
                    <a:solidFill>
                      <a:srgbClr val="ffffff"/>
                    </a:solidFill>
                  </a:tcPr>
                </a:tc>
              </a:tr>
            </a:tbl>
          </a:graphicData>
        </a:graphic>
      </p:graphicFrame>
      <p:graphicFrame>
        <p:nvGraphicFramePr>
          <p:cNvPr id="52" name="Table 12"/>
          <p:cNvGraphicFramePr/>
          <p:nvPr/>
        </p:nvGraphicFramePr>
        <p:xfrm>
          <a:off x="72000" y="2884680"/>
          <a:ext cx="6695640" cy="2466720"/>
        </p:xfrm>
        <a:graphic>
          <a:graphicData uri="http://schemas.openxmlformats.org/drawingml/2006/table">
            <a:tbl>
              <a:tblPr/>
              <a:tblGrid>
                <a:gridCol w="1001160"/>
                <a:gridCol w="1801800"/>
                <a:gridCol w="759240"/>
                <a:gridCol w="966600"/>
                <a:gridCol w="1531440"/>
                <a:gridCol w="635400"/>
              </a:tblGrid>
              <a:tr h="212760">
                <a:tc>
                  <a:txBody>
                    <a:bodyPr lIns="90000" rIns="90000">
                      <a:noAutofit/>
                    </a:bodyPr>
                    <a:p>
                      <a:pPr>
                        <a:lnSpc>
                          <a:spcPct val="100000"/>
                        </a:lnSpc>
                      </a:pPr>
                      <a:r>
                        <a:rPr b="1" lang="es-ES" sz="800" spc="-1" strike="noStrike">
                          <a:latin typeface="Arial"/>
                        </a:rPr>
                        <a:t>Country</a:t>
                      </a:r>
                      <a:endParaRPr b="0" lang="es-ES" sz="800" spc="-1" strike="noStrike">
                        <a:latin typeface="Arial"/>
                      </a:endParaRPr>
                    </a:p>
                  </a:txBody>
                  <a:tcPr marL="90000" marR="90000">
                    <a:lnL w="720">
                      <a:solidFill>
                        <a:srgbClr val="cccccc"/>
                      </a:solidFill>
                    </a:lnL>
                    <a:lnR w="720">
                      <a:solidFill>
                        <a:srgbClr val="cccccc"/>
                      </a:solidFill>
                    </a:lnR>
                    <a:lnT w="720">
                      <a:solidFill>
                        <a:srgbClr val="cccccc"/>
                      </a:solidFill>
                    </a:lnT>
                    <a:lnB w="720">
                      <a:solidFill>
                        <a:srgbClr val="cccccc"/>
                      </a:solidFill>
                    </a:lnB>
                    <a:solidFill>
                      <a:srgbClr val="ffffff"/>
                    </a:solidFill>
                  </a:tcPr>
                </a:tc>
                <a:tc>
                  <a:txBody>
                    <a:bodyPr lIns="90000" rIns="90000">
                      <a:noAutofit/>
                    </a:bodyPr>
                    <a:p>
                      <a:pPr>
                        <a:lnSpc>
                          <a:spcPct val="100000"/>
                        </a:lnSpc>
                      </a:pPr>
                      <a:r>
                        <a:rPr b="1" lang="es-ES" sz="800" spc="-1" strike="noStrike">
                          <a:latin typeface="Arial"/>
                        </a:rPr>
                        <a:t>Eligible RES</a:t>
                      </a:r>
                      <a:endParaRPr b="0" lang="es-ES" sz="800" spc="-1" strike="noStrike">
                        <a:latin typeface="Arial"/>
                      </a:endParaRPr>
                    </a:p>
                  </a:txBody>
                  <a:tcPr marL="90000" marR="90000">
                    <a:lnL w="720">
                      <a:solidFill>
                        <a:srgbClr val="cccccc"/>
                      </a:solidFill>
                    </a:lnL>
                    <a:lnR w="720">
                      <a:solidFill>
                        <a:srgbClr val="cccccc"/>
                      </a:solidFill>
                    </a:lnR>
                    <a:lnT w="720">
                      <a:solidFill>
                        <a:srgbClr val="cccccc"/>
                      </a:solidFill>
                    </a:lnT>
                    <a:lnB w="720">
                      <a:solidFill>
                        <a:srgbClr val="cccccc"/>
                      </a:solidFill>
                    </a:lnB>
                    <a:solidFill>
                      <a:srgbClr val="ffffff"/>
                    </a:solidFill>
                  </a:tcPr>
                </a:tc>
                <a:tc>
                  <a:txBody>
                    <a:bodyPr lIns="90000" rIns="90000">
                      <a:noAutofit/>
                    </a:bodyPr>
                    <a:p>
                      <a:pPr>
                        <a:lnSpc>
                          <a:spcPct val="100000"/>
                        </a:lnSpc>
                      </a:pPr>
                      <a:r>
                        <a:rPr b="1" lang="es-ES" sz="800" spc="-1" strike="noStrike">
                          <a:latin typeface="Arial"/>
                        </a:rPr>
                        <a:t>Period</a:t>
                      </a:r>
                      <a:endParaRPr b="0" lang="es-ES" sz="800" spc="-1" strike="noStrike">
                        <a:latin typeface="Arial"/>
                      </a:endParaRPr>
                    </a:p>
                  </a:txBody>
                  <a:tcPr marL="90000" marR="90000">
                    <a:lnL w="720">
                      <a:solidFill>
                        <a:srgbClr val="cccccc"/>
                      </a:solidFill>
                    </a:lnL>
                    <a:lnR w="720">
                      <a:solidFill>
                        <a:srgbClr val="cccccc"/>
                      </a:solidFill>
                    </a:lnR>
                    <a:lnT w="720">
                      <a:solidFill>
                        <a:srgbClr val="cccccc"/>
                      </a:solidFill>
                    </a:lnT>
                    <a:lnB w="720">
                      <a:solidFill>
                        <a:srgbClr val="cccccc"/>
                      </a:solidFill>
                    </a:lnB>
                    <a:solidFill>
                      <a:srgbClr val="ffffff"/>
                    </a:solidFill>
                  </a:tcPr>
                </a:tc>
                <a:tc>
                  <a:txBody>
                    <a:bodyPr lIns="90000" rIns="90000">
                      <a:noAutofit/>
                    </a:bodyPr>
                    <a:p>
                      <a:pPr>
                        <a:lnSpc>
                          <a:spcPct val="100000"/>
                        </a:lnSpc>
                      </a:pPr>
                      <a:r>
                        <a:rPr b="1" lang="es-ES" sz="800" spc="-1" strike="noStrike">
                          <a:latin typeface="Arial"/>
                        </a:rPr>
                        <a:t>Country</a:t>
                      </a:r>
                      <a:endParaRPr b="0" lang="es-ES" sz="800" spc="-1" strike="noStrike">
                        <a:latin typeface="Arial"/>
                      </a:endParaRPr>
                    </a:p>
                  </a:txBody>
                  <a:tcPr marL="90000" marR="90000">
                    <a:lnL w="720">
                      <a:solidFill>
                        <a:srgbClr val="cccccc"/>
                      </a:solidFill>
                    </a:lnL>
                    <a:lnR w="720">
                      <a:solidFill>
                        <a:srgbClr val="cccccc"/>
                      </a:solidFill>
                    </a:lnR>
                    <a:lnT w="720">
                      <a:solidFill>
                        <a:srgbClr val="cccccc"/>
                      </a:solidFill>
                    </a:lnT>
                    <a:lnB w="720">
                      <a:solidFill>
                        <a:srgbClr val="cccccc"/>
                      </a:solidFill>
                    </a:lnB>
                    <a:solidFill>
                      <a:srgbClr val="ffffff"/>
                    </a:solidFill>
                  </a:tcPr>
                </a:tc>
                <a:tc>
                  <a:txBody>
                    <a:bodyPr lIns="90000" rIns="90000">
                      <a:noAutofit/>
                    </a:bodyPr>
                    <a:p>
                      <a:pPr>
                        <a:lnSpc>
                          <a:spcPct val="100000"/>
                        </a:lnSpc>
                      </a:pPr>
                      <a:r>
                        <a:rPr b="1" lang="es-ES" sz="800" spc="-1" strike="noStrike">
                          <a:latin typeface="Arial"/>
                        </a:rPr>
                        <a:t>Eligible RES</a:t>
                      </a:r>
                      <a:endParaRPr b="0" lang="es-ES" sz="800" spc="-1" strike="noStrike">
                        <a:latin typeface="Arial"/>
                      </a:endParaRPr>
                    </a:p>
                  </a:txBody>
                  <a:tcPr marL="90000" marR="90000">
                    <a:lnL w="720">
                      <a:solidFill>
                        <a:srgbClr val="cccccc"/>
                      </a:solidFill>
                    </a:lnL>
                    <a:lnR w="720">
                      <a:solidFill>
                        <a:srgbClr val="cccccc"/>
                      </a:solidFill>
                    </a:lnR>
                    <a:lnT w="720">
                      <a:solidFill>
                        <a:srgbClr val="cccccc"/>
                      </a:solidFill>
                    </a:lnT>
                    <a:lnB w="720">
                      <a:solidFill>
                        <a:srgbClr val="cccccc"/>
                      </a:solidFill>
                    </a:lnB>
                    <a:solidFill>
                      <a:srgbClr val="ffffff"/>
                    </a:solidFill>
                  </a:tcPr>
                </a:tc>
                <a:tc>
                  <a:txBody>
                    <a:bodyPr lIns="90000" rIns="90000">
                      <a:noAutofit/>
                    </a:bodyPr>
                    <a:p>
                      <a:pPr>
                        <a:lnSpc>
                          <a:spcPct val="100000"/>
                        </a:lnSpc>
                      </a:pPr>
                      <a:r>
                        <a:rPr b="1" lang="es-ES" sz="800" spc="-1" strike="noStrike">
                          <a:latin typeface="Arial"/>
                        </a:rPr>
                        <a:t>Period</a:t>
                      </a:r>
                      <a:endParaRPr b="0" lang="es-ES" sz="800" spc="-1" strike="noStrike">
                        <a:latin typeface="Arial"/>
                      </a:endParaRPr>
                    </a:p>
                  </a:txBody>
                  <a:tcPr marL="90000" marR="90000">
                    <a:lnL w="720">
                      <a:solidFill>
                        <a:srgbClr val="cccccc"/>
                      </a:solidFill>
                    </a:lnL>
                    <a:lnR w="720">
                      <a:solidFill>
                        <a:srgbClr val="cccccc"/>
                      </a:solidFill>
                    </a:lnR>
                    <a:lnT w="720">
                      <a:solidFill>
                        <a:srgbClr val="cccccc"/>
                      </a:solidFill>
                    </a:lnT>
                    <a:lnB w="720">
                      <a:solidFill>
                        <a:srgbClr val="cccccc"/>
                      </a:solidFill>
                    </a:lnB>
                    <a:solidFill>
                      <a:srgbClr val="ffffff"/>
                    </a:solidFill>
                  </a:tcPr>
                </a:tc>
              </a:tr>
              <a:tr h="335160">
                <a:tc>
                  <a:txBody>
                    <a:bodyPr lIns="90000" rIns="90000">
                      <a:noAutofit/>
                    </a:bodyPr>
                    <a:p>
                      <a:pPr>
                        <a:lnSpc>
                          <a:spcPct val="100000"/>
                        </a:lnSpc>
                      </a:pPr>
                      <a:r>
                        <a:rPr b="0" lang="es-ES" sz="800" spc="-1" strike="noStrike">
                          <a:latin typeface="Arial"/>
                        </a:rPr>
                        <a:t>1. Albania</a:t>
                      </a:r>
                      <a:endParaRPr b="0" lang="es-ES" sz="800" spc="-1" strike="noStrike">
                        <a:latin typeface="Arial"/>
                      </a:endParaRPr>
                    </a:p>
                  </a:txBody>
                  <a:tcPr marL="90000" marR="90000">
                    <a:lnL w="720">
                      <a:solidFill>
                        <a:srgbClr val="cccccc"/>
                      </a:solidFill>
                    </a:lnL>
                    <a:lnR w="720">
                      <a:solidFill>
                        <a:srgbClr val="cccccc"/>
                      </a:solidFill>
                    </a:lnR>
                    <a:lnT w="720">
                      <a:solidFill>
                        <a:srgbClr val="cccccc"/>
                      </a:solidFill>
                    </a:lnT>
                    <a:lnB w="720">
                      <a:solidFill>
                        <a:srgbClr val="cccccc"/>
                      </a:solidFill>
                    </a:lnB>
                    <a:solidFill>
                      <a:srgbClr val="ffffff"/>
                    </a:solidFill>
                  </a:tcPr>
                </a:tc>
                <a:tc>
                  <a:txBody>
                    <a:bodyPr lIns="90000" rIns="90000">
                      <a:noAutofit/>
                    </a:bodyPr>
                    <a:p>
                      <a:pPr>
                        <a:lnSpc>
                          <a:spcPct val="100000"/>
                        </a:lnSpc>
                      </a:pPr>
                      <a:r>
                        <a:rPr b="0" lang="es-ES" sz="800" spc="-1" strike="noStrike">
                          <a:latin typeface="Arial"/>
                        </a:rPr>
                        <a:t>Solar and wind</a:t>
                      </a:r>
                      <a:endParaRPr b="0" lang="es-ES" sz="800" spc="-1" strike="noStrike">
                        <a:latin typeface="Arial"/>
                      </a:endParaRPr>
                    </a:p>
                  </a:txBody>
                  <a:tcPr marL="90000" marR="90000">
                    <a:lnL w="720">
                      <a:solidFill>
                        <a:srgbClr val="cccccc"/>
                      </a:solidFill>
                    </a:lnL>
                    <a:lnR w="720">
                      <a:solidFill>
                        <a:srgbClr val="cccccc"/>
                      </a:solidFill>
                    </a:lnR>
                    <a:lnT w="720">
                      <a:solidFill>
                        <a:srgbClr val="cccccc"/>
                      </a:solidFill>
                    </a:lnT>
                    <a:lnB w="720">
                      <a:solidFill>
                        <a:srgbClr val="cccccc"/>
                      </a:solidFill>
                    </a:lnB>
                    <a:solidFill>
                      <a:srgbClr val="ffffff"/>
                    </a:solidFill>
                  </a:tcPr>
                </a:tc>
                <a:tc>
                  <a:txBody>
                    <a:bodyPr lIns="90000" rIns="90000">
                      <a:noAutofit/>
                    </a:bodyPr>
                    <a:p>
                      <a:pPr>
                        <a:lnSpc>
                          <a:spcPct val="100000"/>
                        </a:lnSpc>
                      </a:pPr>
                      <a:r>
                        <a:rPr b="0" lang="es-ES" sz="800" spc="-1" strike="noStrike">
                          <a:latin typeface="Arial"/>
                        </a:rPr>
                        <a:t>15 years</a:t>
                      </a:r>
                      <a:endParaRPr b="0" lang="es-ES" sz="800" spc="-1" strike="noStrike">
                        <a:latin typeface="Arial"/>
                      </a:endParaRPr>
                    </a:p>
                  </a:txBody>
                  <a:tcPr marL="90000" marR="90000">
                    <a:lnL w="720">
                      <a:solidFill>
                        <a:srgbClr val="cccccc"/>
                      </a:solidFill>
                    </a:lnL>
                    <a:lnR w="720">
                      <a:solidFill>
                        <a:srgbClr val="cccccc"/>
                      </a:solidFill>
                    </a:lnR>
                    <a:lnT w="720">
                      <a:solidFill>
                        <a:srgbClr val="cccccc"/>
                      </a:solidFill>
                    </a:lnT>
                    <a:lnB w="720">
                      <a:solidFill>
                        <a:srgbClr val="cccccc"/>
                      </a:solidFill>
                    </a:lnB>
                    <a:solidFill>
                      <a:srgbClr val="ffffff"/>
                    </a:solidFill>
                  </a:tcPr>
                </a:tc>
                <a:tc>
                  <a:txBody>
                    <a:bodyPr lIns="90000" rIns="90000">
                      <a:noAutofit/>
                    </a:bodyPr>
                    <a:p>
                      <a:pPr>
                        <a:lnSpc>
                          <a:spcPct val="100000"/>
                        </a:lnSpc>
                      </a:pPr>
                      <a:r>
                        <a:rPr b="0" lang="es-ES" sz="800" spc="-1" strike="noStrike">
                          <a:latin typeface="Arial"/>
                        </a:rPr>
                        <a:t>7. Kyrgyz Republic</a:t>
                      </a:r>
                      <a:endParaRPr b="0" lang="es-ES" sz="800" spc="-1" strike="noStrike">
                        <a:latin typeface="Arial"/>
                      </a:endParaRPr>
                    </a:p>
                  </a:txBody>
                  <a:tcPr marL="90000" marR="90000">
                    <a:lnL w="720">
                      <a:solidFill>
                        <a:srgbClr val="cccccc"/>
                      </a:solidFill>
                    </a:lnL>
                    <a:lnR w="720">
                      <a:solidFill>
                        <a:srgbClr val="cccccc"/>
                      </a:solidFill>
                    </a:lnR>
                    <a:lnT w="720">
                      <a:solidFill>
                        <a:srgbClr val="cccccc"/>
                      </a:solidFill>
                    </a:lnT>
                    <a:lnB w="720">
                      <a:solidFill>
                        <a:srgbClr val="cccccc"/>
                      </a:solidFill>
                    </a:lnB>
                    <a:solidFill>
                      <a:srgbClr val="ffffff"/>
                    </a:solidFill>
                  </a:tcPr>
                </a:tc>
                <a:tc>
                  <a:txBody>
                    <a:bodyPr lIns="90000" rIns="90000">
                      <a:noAutofit/>
                    </a:bodyPr>
                    <a:p>
                      <a:pPr>
                        <a:lnSpc>
                          <a:spcPct val="100000"/>
                        </a:lnSpc>
                      </a:pPr>
                      <a:r>
                        <a:rPr b="0" lang="es-ES" sz="800" spc="-1" strike="noStrike">
                          <a:latin typeface="Arial"/>
                        </a:rPr>
                        <a:t>Solar, wind, biomass, geothermal, small hydro</a:t>
                      </a:r>
                      <a:endParaRPr b="0" lang="es-ES" sz="800" spc="-1" strike="noStrike">
                        <a:latin typeface="Arial"/>
                      </a:endParaRPr>
                    </a:p>
                  </a:txBody>
                  <a:tcPr marL="90000" marR="90000">
                    <a:lnL w="720">
                      <a:solidFill>
                        <a:srgbClr val="cccccc"/>
                      </a:solidFill>
                    </a:lnL>
                    <a:lnR w="720">
                      <a:solidFill>
                        <a:srgbClr val="cccccc"/>
                      </a:solidFill>
                    </a:lnR>
                    <a:lnT w="720">
                      <a:solidFill>
                        <a:srgbClr val="cccccc"/>
                      </a:solidFill>
                    </a:lnT>
                    <a:lnB w="720">
                      <a:solidFill>
                        <a:srgbClr val="cccccc"/>
                      </a:solidFill>
                    </a:lnB>
                    <a:solidFill>
                      <a:srgbClr val="ffffff"/>
                    </a:solidFill>
                  </a:tcPr>
                </a:tc>
                <a:tc>
                  <a:txBody>
                    <a:bodyPr lIns="90000" rIns="90000">
                      <a:noAutofit/>
                    </a:bodyPr>
                    <a:p>
                      <a:pPr>
                        <a:lnSpc>
                          <a:spcPct val="100000"/>
                        </a:lnSpc>
                      </a:pPr>
                      <a:r>
                        <a:rPr b="0" lang="es-ES" sz="800" spc="-1" strike="noStrike">
                          <a:latin typeface="Arial"/>
                        </a:rPr>
                        <a:t>8 years</a:t>
                      </a:r>
                      <a:endParaRPr b="0" lang="es-ES" sz="800" spc="-1" strike="noStrike">
                        <a:latin typeface="Arial"/>
                      </a:endParaRPr>
                    </a:p>
                  </a:txBody>
                  <a:tcPr marL="90000" marR="90000">
                    <a:lnL w="720">
                      <a:solidFill>
                        <a:srgbClr val="cccccc"/>
                      </a:solidFill>
                    </a:lnL>
                    <a:lnR w="720">
                      <a:solidFill>
                        <a:srgbClr val="cccccc"/>
                      </a:solidFill>
                    </a:lnR>
                    <a:lnT w="720">
                      <a:solidFill>
                        <a:srgbClr val="cccccc"/>
                      </a:solidFill>
                    </a:lnT>
                    <a:lnB w="720">
                      <a:solidFill>
                        <a:srgbClr val="cccccc"/>
                      </a:solidFill>
                    </a:lnB>
                    <a:solidFill>
                      <a:srgbClr val="ffffff"/>
                    </a:solidFill>
                  </a:tcPr>
                </a:tc>
              </a:tr>
              <a:tr h="335160">
                <a:tc>
                  <a:txBody>
                    <a:bodyPr lIns="90000" rIns="90000">
                      <a:noAutofit/>
                    </a:bodyPr>
                    <a:p>
                      <a:pPr>
                        <a:lnSpc>
                          <a:spcPct val="100000"/>
                        </a:lnSpc>
                      </a:pPr>
                      <a:r>
                        <a:rPr b="0" lang="es-ES" sz="800" spc="-1" strike="noStrike">
                          <a:solidFill>
                            <a:srgbClr val="000000"/>
                          </a:solidFill>
                          <a:latin typeface="Arial"/>
                        </a:rPr>
                        <a:t>2. Armenia</a:t>
                      </a:r>
                      <a:endParaRPr b="0" lang="es-ES" sz="800" spc="-1" strike="noStrike">
                        <a:latin typeface="Arial"/>
                      </a:endParaRPr>
                    </a:p>
                  </a:txBody>
                  <a:tcPr marL="90000" marR="90000">
                    <a:lnL w="720">
                      <a:solidFill>
                        <a:srgbClr val="cccccc"/>
                      </a:solidFill>
                    </a:lnL>
                    <a:lnR w="720">
                      <a:solidFill>
                        <a:srgbClr val="cccccc"/>
                      </a:solidFill>
                    </a:lnR>
                    <a:lnT w="720">
                      <a:solidFill>
                        <a:srgbClr val="cccccc"/>
                      </a:solidFill>
                    </a:lnT>
                    <a:lnB w="720">
                      <a:solidFill>
                        <a:srgbClr val="cccccc"/>
                      </a:solidFill>
                    </a:lnB>
                    <a:solidFill>
                      <a:srgbClr val="ffffff"/>
                    </a:solidFill>
                  </a:tcPr>
                </a:tc>
                <a:tc>
                  <a:txBody>
                    <a:bodyPr lIns="90000" rIns="90000">
                      <a:noAutofit/>
                    </a:bodyPr>
                    <a:p>
                      <a:pPr>
                        <a:lnSpc>
                          <a:spcPct val="100000"/>
                        </a:lnSpc>
                      </a:pPr>
                      <a:r>
                        <a:rPr b="0" lang="es-ES" sz="800" spc="-1" strike="noStrike">
                          <a:latin typeface="Arial"/>
                        </a:rPr>
                        <a:t>Solar, wind, biomass and SHPP</a:t>
                      </a:r>
                      <a:endParaRPr b="0" lang="es-ES" sz="800" spc="-1" strike="noStrike">
                        <a:latin typeface="Arial"/>
                      </a:endParaRPr>
                    </a:p>
                  </a:txBody>
                  <a:tcPr marL="90000" marR="90000">
                    <a:lnL w="720">
                      <a:solidFill>
                        <a:srgbClr val="cccccc"/>
                      </a:solidFill>
                    </a:lnL>
                    <a:lnR w="720">
                      <a:solidFill>
                        <a:srgbClr val="cccccc"/>
                      </a:solidFill>
                    </a:lnR>
                    <a:lnT w="720">
                      <a:solidFill>
                        <a:srgbClr val="cccccc"/>
                      </a:solidFill>
                    </a:lnT>
                    <a:lnB w="720">
                      <a:solidFill>
                        <a:srgbClr val="cccccc"/>
                      </a:solidFill>
                    </a:lnB>
                    <a:solidFill>
                      <a:srgbClr val="ffffff"/>
                    </a:solidFill>
                  </a:tcPr>
                </a:tc>
                <a:tc>
                  <a:txBody>
                    <a:bodyPr lIns="90000" rIns="90000">
                      <a:noAutofit/>
                    </a:bodyPr>
                    <a:p>
                      <a:pPr>
                        <a:lnSpc>
                          <a:spcPct val="100000"/>
                        </a:lnSpc>
                      </a:pPr>
                      <a:r>
                        <a:rPr b="0" lang="es-ES" sz="800" spc="-1" strike="noStrike">
                          <a:latin typeface="Arial"/>
                        </a:rPr>
                        <a:t>15 and 20 years</a:t>
                      </a:r>
                      <a:endParaRPr b="0" lang="es-ES" sz="800" spc="-1" strike="noStrike">
                        <a:latin typeface="Arial"/>
                      </a:endParaRPr>
                    </a:p>
                  </a:txBody>
                  <a:tcPr marL="90000" marR="90000">
                    <a:lnL w="720">
                      <a:solidFill>
                        <a:srgbClr val="cccccc"/>
                      </a:solidFill>
                    </a:lnL>
                    <a:lnR w="720">
                      <a:solidFill>
                        <a:srgbClr val="cccccc"/>
                      </a:solidFill>
                    </a:lnR>
                    <a:lnT w="720">
                      <a:solidFill>
                        <a:srgbClr val="cccccc"/>
                      </a:solidFill>
                    </a:lnT>
                    <a:lnB w="720">
                      <a:solidFill>
                        <a:srgbClr val="cccccc"/>
                      </a:solidFill>
                    </a:lnB>
                    <a:solidFill>
                      <a:srgbClr val="ffffff"/>
                    </a:solidFill>
                  </a:tcPr>
                </a:tc>
                <a:tc>
                  <a:txBody>
                    <a:bodyPr lIns="90000" rIns="90000">
                      <a:noAutofit/>
                    </a:bodyPr>
                    <a:p>
                      <a:pPr>
                        <a:lnSpc>
                          <a:spcPct val="100000"/>
                        </a:lnSpc>
                      </a:pPr>
                      <a:r>
                        <a:rPr b="0" lang="es-ES" sz="800" spc="-1" strike="noStrike">
                          <a:latin typeface="Arial"/>
                        </a:rPr>
                        <a:t>8. Macedonia, FYR</a:t>
                      </a:r>
                      <a:endParaRPr b="0" lang="es-ES" sz="800" spc="-1" strike="noStrike">
                        <a:latin typeface="Arial"/>
                      </a:endParaRPr>
                    </a:p>
                  </a:txBody>
                  <a:tcPr marL="90000" marR="90000">
                    <a:lnL w="720">
                      <a:solidFill>
                        <a:srgbClr val="cccccc"/>
                      </a:solidFill>
                    </a:lnL>
                    <a:lnR w="720">
                      <a:solidFill>
                        <a:srgbClr val="cccccc"/>
                      </a:solidFill>
                    </a:lnR>
                    <a:lnT w="720">
                      <a:solidFill>
                        <a:srgbClr val="cccccc"/>
                      </a:solidFill>
                    </a:lnT>
                    <a:lnB w="720">
                      <a:solidFill>
                        <a:srgbClr val="cccccc"/>
                      </a:solidFill>
                    </a:lnB>
                    <a:solidFill>
                      <a:srgbClr val="ffffff"/>
                    </a:solidFill>
                  </a:tcPr>
                </a:tc>
                <a:tc>
                  <a:txBody>
                    <a:bodyPr lIns="90000" rIns="90000">
                      <a:noAutofit/>
                    </a:bodyPr>
                    <a:p>
                      <a:pPr>
                        <a:lnSpc>
                          <a:spcPct val="100000"/>
                        </a:lnSpc>
                      </a:pPr>
                      <a:r>
                        <a:rPr b="0" lang="es-ES" sz="800" spc="-1" strike="noStrike">
                          <a:latin typeface="Arial"/>
                        </a:rPr>
                        <a:t>Solar, wind, hydro, biomass and biogas</a:t>
                      </a:r>
                      <a:endParaRPr b="0" lang="es-ES" sz="800" spc="-1" strike="noStrike">
                        <a:latin typeface="Arial"/>
                      </a:endParaRPr>
                    </a:p>
                  </a:txBody>
                  <a:tcPr marL="90000" marR="90000">
                    <a:lnL w="720">
                      <a:solidFill>
                        <a:srgbClr val="cccccc"/>
                      </a:solidFill>
                    </a:lnL>
                    <a:lnR w="720">
                      <a:solidFill>
                        <a:srgbClr val="cccccc"/>
                      </a:solidFill>
                    </a:lnR>
                    <a:lnT w="720">
                      <a:solidFill>
                        <a:srgbClr val="cccccc"/>
                      </a:solidFill>
                    </a:lnT>
                    <a:lnB w="720">
                      <a:solidFill>
                        <a:srgbClr val="cccccc"/>
                      </a:solidFill>
                    </a:lnB>
                    <a:solidFill>
                      <a:srgbClr val="ffffff"/>
                    </a:solidFill>
                  </a:tcPr>
                </a:tc>
                <a:tc>
                  <a:txBody>
                    <a:bodyPr lIns="90000" rIns="90000">
                      <a:noAutofit/>
                    </a:bodyPr>
                    <a:p>
                      <a:pPr>
                        <a:lnSpc>
                          <a:spcPct val="100000"/>
                        </a:lnSpc>
                      </a:pPr>
                      <a:r>
                        <a:rPr b="0" lang="es-ES" sz="800" spc="-1" strike="noStrike">
                          <a:latin typeface="Arial"/>
                        </a:rPr>
                        <a:t>15 and 20 years</a:t>
                      </a:r>
                      <a:endParaRPr b="0" lang="es-ES" sz="800" spc="-1" strike="noStrike">
                        <a:latin typeface="Arial"/>
                      </a:endParaRPr>
                    </a:p>
                  </a:txBody>
                  <a:tcPr marL="90000" marR="90000">
                    <a:lnL w="720">
                      <a:solidFill>
                        <a:srgbClr val="cccccc"/>
                      </a:solidFill>
                    </a:lnL>
                    <a:lnR w="720">
                      <a:solidFill>
                        <a:srgbClr val="cccccc"/>
                      </a:solidFill>
                    </a:lnR>
                    <a:lnT w="720">
                      <a:solidFill>
                        <a:srgbClr val="cccccc"/>
                      </a:solidFill>
                    </a:lnT>
                    <a:lnB w="720">
                      <a:solidFill>
                        <a:srgbClr val="cccccc"/>
                      </a:solidFill>
                    </a:lnB>
                    <a:solidFill>
                      <a:srgbClr val="ffffff"/>
                    </a:solidFill>
                  </a:tcPr>
                </a:tc>
              </a:tr>
              <a:tr h="335160">
                <a:tc>
                  <a:txBody>
                    <a:bodyPr lIns="90000" rIns="90000">
                      <a:noAutofit/>
                    </a:bodyPr>
                    <a:p>
                      <a:pPr>
                        <a:lnSpc>
                          <a:spcPct val="100000"/>
                        </a:lnSpc>
                      </a:pPr>
                      <a:r>
                        <a:rPr b="0" lang="es-ES" sz="800" spc="-1" strike="noStrike">
                          <a:latin typeface="Arial"/>
                        </a:rPr>
                        <a:t>3. Azerbaijan</a:t>
                      </a:r>
                      <a:endParaRPr b="0" lang="es-ES" sz="800" spc="-1" strike="noStrike">
                        <a:latin typeface="Arial"/>
                      </a:endParaRPr>
                    </a:p>
                  </a:txBody>
                  <a:tcPr marL="90000" marR="90000">
                    <a:lnL w="720">
                      <a:solidFill>
                        <a:srgbClr val="cccccc"/>
                      </a:solidFill>
                    </a:lnL>
                    <a:lnR w="720">
                      <a:solidFill>
                        <a:srgbClr val="cccccc"/>
                      </a:solidFill>
                    </a:lnR>
                    <a:lnT w="720">
                      <a:solidFill>
                        <a:srgbClr val="cccccc"/>
                      </a:solidFill>
                    </a:lnT>
                    <a:lnB w="720">
                      <a:solidFill>
                        <a:srgbClr val="cccccc"/>
                      </a:solidFill>
                    </a:lnB>
                    <a:solidFill>
                      <a:srgbClr val="ffffff"/>
                    </a:solidFill>
                  </a:tcPr>
                </a:tc>
                <a:tc>
                  <a:txBody>
                    <a:bodyPr lIns="90000" rIns="90000">
                      <a:noAutofit/>
                    </a:bodyPr>
                    <a:p>
                      <a:pPr>
                        <a:lnSpc>
                          <a:spcPct val="100000"/>
                        </a:lnSpc>
                      </a:pPr>
                      <a:r>
                        <a:rPr b="0" lang="es-ES" sz="800" spc="-1" strike="noStrike">
                          <a:latin typeface="Arial"/>
                        </a:rPr>
                        <a:t>Wind and small hydro</a:t>
                      </a:r>
                      <a:endParaRPr b="0" lang="es-ES" sz="800" spc="-1" strike="noStrike">
                        <a:latin typeface="Arial"/>
                      </a:endParaRPr>
                    </a:p>
                  </a:txBody>
                  <a:tcPr marL="90000" marR="90000">
                    <a:lnL w="720">
                      <a:solidFill>
                        <a:srgbClr val="cccccc"/>
                      </a:solidFill>
                    </a:lnL>
                    <a:lnR w="720">
                      <a:solidFill>
                        <a:srgbClr val="cccccc"/>
                      </a:solidFill>
                    </a:lnR>
                    <a:lnT w="720">
                      <a:solidFill>
                        <a:srgbClr val="cccccc"/>
                      </a:solidFill>
                    </a:lnT>
                    <a:lnB w="720">
                      <a:solidFill>
                        <a:srgbClr val="cccccc"/>
                      </a:solidFill>
                    </a:lnB>
                    <a:solidFill>
                      <a:srgbClr val="ffffff"/>
                    </a:solidFill>
                  </a:tcPr>
                </a:tc>
                <a:tc>
                  <a:tcPr marL="90000" marR="90000">
                    <a:lnL w="720">
                      <a:solidFill>
                        <a:srgbClr val="cccccc"/>
                      </a:solidFill>
                    </a:lnL>
                    <a:lnR w="720">
                      <a:solidFill>
                        <a:srgbClr val="cccccc"/>
                      </a:solidFill>
                    </a:lnR>
                    <a:lnT w="720">
                      <a:solidFill>
                        <a:srgbClr val="cccccc"/>
                      </a:solidFill>
                    </a:lnT>
                    <a:lnB w="720">
                      <a:solidFill>
                        <a:srgbClr val="cccccc"/>
                      </a:solidFill>
                    </a:lnB>
                    <a:solidFill>
                      <a:srgbClr val="ffffff"/>
                    </a:solidFill>
                  </a:tcPr>
                </a:tc>
                <a:tc>
                  <a:txBody>
                    <a:bodyPr lIns="90000" rIns="90000">
                      <a:noAutofit/>
                    </a:bodyPr>
                    <a:p>
                      <a:pPr>
                        <a:lnSpc>
                          <a:spcPct val="100000"/>
                        </a:lnSpc>
                      </a:pPr>
                      <a:r>
                        <a:rPr b="0" lang="es-ES" sz="800" spc="-1" strike="noStrike">
                          <a:latin typeface="Arial"/>
                        </a:rPr>
                        <a:t>9. Republic of Moldova</a:t>
                      </a:r>
                      <a:endParaRPr b="0" lang="es-ES" sz="800" spc="-1" strike="noStrike">
                        <a:latin typeface="Arial"/>
                      </a:endParaRPr>
                    </a:p>
                  </a:txBody>
                  <a:tcPr marL="90000" marR="90000">
                    <a:lnL w="720">
                      <a:solidFill>
                        <a:srgbClr val="cccccc"/>
                      </a:solidFill>
                    </a:lnL>
                    <a:lnR w="720">
                      <a:solidFill>
                        <a:srgbClr val="cccccc"/>
                      </a:solidFill>
                    </a:lnR>
                    <a:lnT w="720">
                      <a:solidFill>
                        <a:srgbClr val="cccccc"/>
                      </a:solidFill>
                    </a:lnT>
                    <a:lnB w="720">
                      <a:solidFill>
                        <a:srgbClr val="cccccc"/>
                      </a:solidFill>
                    </a:lnB>
                    <a:solidFill>
                      <a:srgbClr val="ffffff"/>
                    </a:solidFill>
                  </a:tcPr>
                </a:tc>
                <a:tc>
                  <a:txBody>
                    <a:bodyPr lIns="90000" rIns="90000">
                      <a:noAutofit/>
                    </a:bodyPr>
                    <a:p>
                      <a:pPr>
                        <a:lnSpc>
                          <a:spcPct val="100000"/>
                        </a:lnSpc>
                      </a:pPr>
                      <a:r>
                        <a:rPr b="0" lang="es-ES" sz="800" spc="-1" strike="noStrike">
                          <a:latin typeface="Arial"/>
                        </a:rPr>
                        <a:t>Solar and wind</a:t>
                      </a:r>
                      <a:endParaRPr b="0" lang="es-ES" sz="800" spc="-1" strike="noStrike">
                        <a:latin typeface="Arial"/>
                      </a:endParaRPr>
                    </a:p>
                  </a:txBody>
                  <a:tcPr marL="90000" marR="90000">
                    <a:lnL w="720">
                      <a:solidFill>
                        <a:srgbClr val="cccccc"/>
                      </a:solidFill>
                    </a:lnL>
                    <a:lnR w="720">
                      <a:solidFill>
                        <a:srgbClr val="cccccc"/>
                      </a:solidFill>
                    </a:lnR>
                    <a:lnT w="720">
                      <a:solidFill>
                        <a:srgbClr val="cccccc"/>
                      </a:solidFill>
                    </a:lnT>
                    <a:lnB w="720">
                      <a:solidFill>
                        <a:srgbClr val="cccccc"/>
                      </a:solidFill>
                    </a:lnB>
                    <a:solidFill>
                      <a:srgbClr val="ffffff"/>
                    </a:solidFill>
                  </a:tcPr>
                </a:tc>
                <a:tc>
                  <a:txBody>
                    <a:bodyPr lIns="90000" rIns="90000">
                      <a:noAutofit/>
                    </a:bodyPr>
                    <a:p>
                      <a:pPr>
                        <a:lnSpc>
                          <a:spcPct val="100000"/>
                        </a:lnSpc>
                      </a:pPr>
                      <a:r>
                        <a:rPr b="0" lang="es-ES" sz="800" spc="-1" strike="noStrike">
                          <a:latin typeface="Arial"/>
                        </a:rPr>
                        <a:t>15 years</a:t>
                      </a:r>
                      <a:endParaRPr b="0" lang="es-ES" sz="800" spc="-1" strike="noStrike">
                        <a:latin typeface="Arial"/>
                      </a:endParaRPr>
                    </a:p>
                  </a:txBody>
                  <a:tcPr marL="90000" marR="90000">
                    <a:lnL w="720">
                      <a:solidFill>
                        <a:srgbClr val="cccccc"/>
                      </a:solidFill>
                    </a:lnL>
                    <a:lnR w="720">
                      <a:solidFill>
                        <a:srgbClr val="cccccc"/>
                      </a:solidFill>
                    </a:lnR>
                    <a:lnT w="720">
                      <a:solidFill>
                        <a:srgbClr val="cccccc"/>
                      </a:solidFill>
                    </a:lnT>
                    <a:lnB w="720">
                      <a:solidFill>
                        <a:srgbClr val="cccccc"/>
                      </a:solidFill>
                    </a:lnB>
                    <a:solidFill>
                      <a:srgbClr val="ffffff"/>
                    </a:solidFill>
                  </a:tcPr>
                </a:tc>
              </a:tr>
              <a:tr h="335160">
                <a:tc>
                  <a:txBody>
                    <a:bodyPr lIns="90000" rIns="90000">
                      <a:noAutofit/>
                    </a:bodyPr>
                    <a:p>
                      <a:pPr>
                        <a:lnSpc>
                          <a:spcPct val="100000"/>
                        </a:lnSpc>
                      </a:pPr>
                      <a:r>
                        <a:rPr b="0" lang="es-ES" sz="800" spc="-1" strike="noStrike">
                          <a:latin typeface="Arial"/>
                        </a:rPr>
                        <a:t>4. Belarus</a:t>
                      </a:r>
                      <a:endParaRPr b="0" lang="es-ES" sz="800" spc="-1" strike="noStrike">
                        <a:latin typeface="Arial"/>
                      </a:endParaRPr>
                    </a:p>
                  </a:txBody>
                  <a:tcPr marL="90000" marR="90000">
                    <a:lnL w="720">
                      <a:solidFill>
                        <a:srgbClr val="cccccc"/>
                      </a:solidFill>
                    </a:lnL>
                    <a:lnR w="720">
                      <a:solidFill>
                        <a:srgbClr val="cccccc"/>
                      </a:solidFill>
                    </a:lnR>
                    <a:lnT w="720">
                      <a:solidFill>
                        <a:srgbClr val="cccccc"/>
                      </a:solidFill>
                    </a:lnT>
                    <a:lnB w="720">
                      <a:solidFill>
                        <a:srgbClr val="cccccc"/>
                      </a:solidFill>
                    </a:lnB>
                    <a:solidFill>
                      <a:srgbClr val="ffffff"/>
                    </a:solidFill>
                  </a:tcPr>
                </a:tc>
                <a:tc>
                  <a:txBody>
                    <a:bodyPr lIns="90000" rIns="90000">
                      <a:noAutofit/>
                    </a:bodyPr>
                    <a:p>
                      <a:pPr>
                        <a:lnSpc>
                          <a:spcPct val="100000"/>
                        </a:lnSpc>
                      </a:pPr>
                      <a:r>
                        <a:rPr b="0" lang="es-ES" sz="800" spc="-1" strike="noStrike">
                          <a:latin typeface="Arial"/>
                        </a:rPr>
                        <a:t>Solar, wind, hydro, biogas, wood and biomass</a:t>
                      </a:r>
                      <a:endParaRPr b="0" lang="es-ES" sz="800" spc="-1" strike="noStrike">
                        <a:latin typeface="Arial"/>
                      </a:endParaRPr>
                    </a:p>
                  </a:txBody>
                  <a:tcPr marL="90000" marR="90000">
                    <a:lnL w="720">
                      <a:solidFill>
                        <a:srgbClr val="cccccc"/>
                      </a:solidFill>
                    </a:lnL>
                    <a:lnR w="720">
                      <a:solidFill>
                        <a:srgbClr val="cccccc"/>
                      </a:solidFill>
                    </a:lnR>
                    <a:lnT w="720">
                      <a:solidFill>
                        <a:srgbClr val="cccccc"/>
                      </a:solidFill>
                    </a:lnT>
                    <a:lnB w="720">
                      <a:solidFill>
                        <a:srgbClr val="cccccc"/>
                      </a:solidFill>
                    </a:lnB>
                    <a:solidFill>
                      <a:srgbClr val="ffffff"/>
                    </a:solidFill>
                  </a:tcPr>
                </a:tc>
                <a:tc>
                  <a:txBody>
                    <a:bodyPr lIns="90000" rIns="90000">
                      <a:noAutofit/>
                    </a:bodyPr>
                    <a:p>
                      <a:pPr>
                        <a:lnSpc>
                          <a:spcPct val="100000"/>
                        </a:lnSpc>
                      </a:pPr>
                      <a:r>
                        <a:rPr b="0" lang="es-ES" sz="800" spc="-1" strike="noStrike">
                          <a:latin typeface="Arial"/>
                        </a:rPr>
                        <a:t>20 years</a:t>
                      </a:r>
                      <a:endParaRPr b="0" lang="es-ES" sz="800" spc="-1" strike="noStrike">
                        <a:latin typeface="Arial"/>
                      </a:endParaRPr>
                    </a:p>
                  </a:txBody>
                  <a:tcPr marL="90000" marR="90000">
                    <a:lnL w="720">
                      <a:solidFill>
                        <a:srgbClr val="cccccc"/>
                      </a:solidFill>
                    </a:lnL>
                    <a:lnR w="720">
                      <a:solidFill>
                        <a:srgbClr val="cccccc"/>
                      </a:solidFill>
                    </a:lnR>
                    <a:lnT w="720">
                      <a:solidFill>
                        <a:srgbClr val="cccccc"/>
                      </a:solidFill>
                    </a:lnT>
                    <a:lnB w="720">
                      <a:solidFill>
                        <a:srgbClr val="cccccc"/>
                      </a:solidFill>
                    </a:lnB>
                    <a:solidFill>
                      <a:srgbClr val="ffffff"/>
                    </a:solidFill>
                  </a:tcPr>
                </a:tc>
                <a:tc>
                  <a:txBody>
                    <a:bodyPr lIns="90000" rIns="90000">
                      <a:noAutofit/>
                    </a:bodyPr>
                    <a:p>
                      <a:pPr>
                        <a:lnSpc>
                          <a:spcPct val="100000"/>
                        </a:lnSpc>
                      </a:pPr>
                      <a:r>
                        <a:rPr b="0" lang="es-ES" sz="800" spc="-1" strike="noStrike">
                          <a:latin typeface="Arial"/>
                        </a:rPr>
                        <a:t>10. Montenegro</a:t>
                      </a:r>
                      <a:endParaRPr b="0" lang="es-ES" sz="800" spc="-1" strike="noStrike">
                        <a:latin typeface="Arial"/>
                      </a:endParaRPr>
                    </a:p>
                  </a:txBody>
                  <a:tcPr marL="90000" marR="90000">
                    <a:lnL w="720">
                      <a:solidFill>
                        <a:srgbClr val="cccccc"/>
                      </a:solidFill>
                    </a:lnL>
                    <a:lnR w="720">
                      <a:solidFill>
                        <a:srgbClr val="cccccc"/>
                      </a:solidFill>
                    </a:lnR>
                    <a:lnT w="720">
                      <a:solidFill>
                        <a:srgbClr val="cccccc"/>
                      </a:solidFill>
                    </a:lnT>
                    <a:lnB w="720">
                      <a:solidFill>
                        <a:srgbClr val="cccccc"/>
                      </a:solidFill>
                    </a:lnB>
                    <a:solidFill>
                      <a:srgbClr val="ffffff"/>
                    </a:solidFill>
                  </a:tcPr>
                </a:tc>
                <a:tc>
                  <a:txBody>
                    <a:bodyPr lIns="90000" rIns="90000">
                      <a:noAutofit/>
                    </a:bodyPr>
                    <a:p>
                      <a:pPr>
                        <a:lnSpc>
                          <a:spcPct val="100000"/>
                        </a:lnSpc>
                      </a:pPr>
                      <a:r>
                        <a:rPr b="0" lang="es-ES" sz="800" spc="-1" strike="noStrike">
                          <a:latin typeface="Arial"/>
                        </a:rPr>
                        <a:t>Solar, wind, hydro, biogas and biomass</a:t>
                      </a:r>
                      <a:endParaRPr b="0" lang="es-ES" sz="800" spc="-1" strike="noStrike">
                        <a:latin typeface="Arial"/>
                      </a:endParaRPr>
                    </a:p>
                  </a:txBody>
                  <a:tcPr marL="90000" marR="90000">
                    <a:lnL w="720">
                      <a:solidFill>
                        <a:srgbClr val="cccccc"/>
                      </a:solidFill>
                    </a:lnL>
                    <a:lnR w="720">
                      <a:solidFill>
                        <a:srgbClr val="cccccc"/>
                      </a:solidFill>
                    </a:lnR>
                    <a:lnT w="720">
                      <a:solidFill>
                        <a:srgbClr val="cccccc"/>
                      </a:solidFill>
                    </a:lnT>
                    <a:lnB w="720">
                      <a:solidFill>
                        <a:srgbClr val="cccccc"/>
                      </a:solidFill>
                    </a:lnB>
                    <a:solidFill>
                      <a:srgbClr val="ffffff"/>
                    </a:solidFill>
                  </a:tcPr>
                </a:tc>
                <a:tc>
                  <a:txBody>
                    <a:bodyPr lIns="90000" rIns="90000">
                      <a:noAutofit/>
                    </a:bodyPr>
                    <a:p>
                      <a:pPr>
                        <a:lnSpc>
                          <a:spcPct val="100000"/>
                        </a:lnSpc>
                      </a:pPr>
                      <a:r>
                        <a:rPr b="0" lang="es-ES" sz="800" spc="-1" strike="noStrike">
                          <a:latin typeface="Arial"/>
                        </a:rPr>
                        <a:t>12 years</a:t>
                      </a:r>
                      <a:endParaRPr b="0" lang="es-ES" sz="800" spc="-1" strike="noStrike">
                        <a:latin typeface="Arial"/>
                      </a:endParaRPr>
                    </a:p>
                  </a:txBody>
                  <a:tcPr marL="90000" marR="90000">
                    <a:lnL w="720">
                      <a:solidFill>
                        <a:srgbClr val="cccccc"/>
                      </a:solidFill>
                    </a:lnL>
                    <a:lnR w="720">
                      <a:solidFill>
                        <a:srgbClr val="cccccc"/>
                      </a:solidFill>
                    </a:lnR>
                    <a:lnT w="720">
                      <a:solidFill>
                        <a:srgbClr val="cccccc"/>
                      </a:solidFill>
                    </a:lnT>
                    <a:lnB w="720">
                      <a:solidFill>
                        <a:srgbClr val="cccccc"/>
                      </a:solidFill>
                    </a:lnB>
                    <a:solidFill>
                      <a:srgbClr val="ffffff"/>
                    </a:solidFill>
                  </a:tcPr>
                </a:tc>
              </a:tr>
              <a:tr h="456840">
                <a:tc>
                  <a:txBody>
                    <a:bodyPr lIns="90000" rIns="90000">
                      <a:noAutofit/>
                    </a:bodyPr>
                    <a:p>
                      <a:pPr>
                        <a:lnSpc>
                          <a:spcPct val="100000"/>
                        </a:lnSpc>
                      </a:pPr>
                      <a:r>
                        <a:rPr b="0" lang="es-ES" sz="800" spc="-1" strike="noStrike">
                          <a:latin typeface="Arial"/>
                        </a:rPr>
                        <a:t>5. Bosnia and Herzegovina</a:t>
                      </a:r>
                      <a:endParaRPr b="0" lang="es-ES" sz="800" spc="-1" strike="noStrike">
                        <a:latin typeface="Arial"/>
                      </a:endParaRPr>
                    </a:p>
                  </a:txBody>
                  <a:tcPr marL="90000" marR="90000">
                    <a:lnL w="720">
                      <a:solidFill>
                        <a:srgbClr val="cccccc"/>
                      </a:solidFill>
                    </a:lnL>
                    <a:lnR w="720">
                      <a:solidFill>
                        <a:srgbClr val="cccccc"/>
                      </a:solidFill>
                    </a:lnR>
                    <a:lnT w="720">
                      <a:solidFill>
                        <a:srgbClr val="cccccc"/>
                      </a:solidFill>
                    </a:lnT>
                    <a:lnB w="720">
                      <a:solidFill>
                        <a:srgbClr val="cccccc"/>
                      </a:solidFill>
                    </a:lnB>
                    <a:solidFill>
                      <a:srgbClr val="ffffff"/>
                    </a:solidFill>
                  </a:tcPr>
                </a:tc>
                <a:tc>
                  <a:txBody>
                    <a:bodyPr lIns="90000" rIns="90000">
                      <a:noAutofit/>
                    </a:bodyPr>
                    <a:p>
                      <a:pPr>
                        <a:lnSpc>
                          <a:spcPct val="100000"/>
                        </a:lnSpc>
                      </a:pPr>
                      <a:r>
                        <a:rPr b="0" lang="es-ES" sz="800" spc="-1" strike="noStrike">
                          <a:latin typeface="Arial"/>
                        </a:rPr>
                        <a:t>Solar, wind, hydro, biogas and biomass</a:t>
                      </a:r>
                      <a:endParaRPr b="0" lang="es-ES" sz="800" spc="-1" strike="noStrike">
                        <a:latin typeface="Arial"/>
                      </a:endParaRPr>
                    </a:p>
                  </a:txBody>
                  <a:tcPr marL="90000" marR="90000">
                    <a:lnL w="720">
                      <a:solidFill>
                        <a:srgbClr val="cccccc"/>
                      </a:solidFill>
                    </a:lnL>
                    <a:lnR w="720">
                      <a:solidFill>
                        <a:srgbClr val="cccccc"/>
                      </a:solidFill>
                    </a:lnR>
                    <a:lnT w="720">
                      <a:solidFill>
                        <a:srgbClr val="cccccc"/>
                      </a:solidFill>
                    </a:lnT>
                    <a:lnB w="720">
                      <a:solidFill>
                        <a:srgbClr val="cccccc"/>
                      </a:solidFill>
                    </a:lnB>
                    <a:solidFill>
                      <a:srgbClr val="ffffff"/>
                    </a:solidFill>
                  </a:tcPr>
                </a:tc>
                <a:tc>
                  <a:txBody>
                    <a:bodyPr lIns="90000" rIns="90000">
                      <a:noAutofit/>
                    </a:bodyPr>
                    <a:p>
                      <a:pPr>
                        <a:lnSpc>
                          <a:spcPct val="100000"/>
                        </a:lnSpc>
                      </a:pPr>
                      <a:r>
                        <a:rPr b="0" lang="es-ES" sz="800" spc="-1" strike="noStrike">
                          <a:latin typeface="Arial"/>
                        </a:rPr>
                        <a:t>12 and 15 years</a:t>
                      </a:r>
                      <a:endParaRPr b="0" lang="es-ES" sz="800" spc="-1" strike="noStrike">
                        <a:latin typeface="Arial"/>
                      </a:endParaRPr>
                    </a:p>
                  </a:txBody>
                  <a:tcPr marL="90000" marR="90000">
                    <a:lnL w="720">
                      <a:solidFill>
                        <a:srgbClr val="cccccc"/>
                      </a:solidFill>
                    </a:lnL>
                    <a:lnR w="720">
                      <a:solidFill>
                        <a:srgbClr val="cccccc"/>
                      </a:solidFill>
                    </a:lnR>
                    <a:lnT w="720">
                      <a:solidFill>
                        <a:srgbClr val="cccccc"/>
                      </a:solidFill>
                    </a:lnT>
                    <a:lnB w="720">
                      <a:solidFill>
                        <a:srgbClr val="cccccc"/>
                      </a:solidFill>
                    </a:lnB>
                    <a:solidFill>
                      <a:srgbClr val="ffffff"/>
                    </a:solidFill>
                  </a:tcPr>
                </a:tc>
                <a:tc>
                  <a:txBody>
                    <a:bodyPr lIns="90000" rIns="90000">
                      <a:noAutofit/>
                    </a:bodyPr>
                    <a:p>
                      <a:pPr>
                        <a:lnSpc>
                          <a:spcPct val="100000"/>
                        </a:lnSpc>
                      </a:pPr>
                      <a:r>
                        <a:rPr b="0" lang="es-ES" sz="800" spc="-1" strike="noStrike">
                          <a:latin typeface="Arial"/>
                        </a:rPr>
                        <a:t>11. Serbia</a:t>
                      </a:r>
                      <a:endParaRPr b="0" lang="es-ES" sz="800" spc="-1" strike="noStrike">
                        <a:latin typeface="Arial"/>
                      </a:endParaRPr>
                    </a:p>
                  </a:txBody>
                  <a:tcPr marL="90000" marR="90000">
                    <a:lnL w="720">
                      <a:solidFill>
                        <a:srgbClr val="cccccc"/>
                      </a:solidFill>
                    </a:lnL>
                    <a:lnR w="720">
                      <a:solidFill>
                        <a:srgbClr val="cccccc"/>
                      </a:solidFill>
                    </a:lnR>
                    <a:lnT w="720">
                      <a:solidFill>
                        <a:srgbClr val="cccccc"/>
                      </a:solidFill>
                    </a:lnT>
                    <a:lnB w="720">
                      <a:solidFill>
                        <a:srgbClr val="cccccc"/>
                      </a:solidFill>
                    </a:lnB>
                    <a:solidFill>
                      <a:srgbClr val="ffffff"/>
                    </a:solidFill>
                  </a:tcPr>
                </a:tc>
                <a:tc>
                  <a:txBody>
                    <a:bodyPr lIns="90000" rIns="90000">
                      <a:noAutofit/>
                    </a:bodyPr>
                    <a:p>
                      <a:pPr>
                        <a:lnSpc>
                          <a:spcPct val="100000"/>
                        </a:lnSpc>
                      </a:pPr>
                      <a:r>
                        <a:rPr b="0" lang="es-ES" sz="800" spc="-1" strike="noStrike">
                          <a:latin typeface="Arial"/>
                        </a:rPr>
                        <a:t>Solar, wind, hydro, geothermal, biogas and biomass</a:t>
                      </a:r>
                      <a:endParaRPr b="0" lang="es-ES" sz="800" spc="-1" strike="noStrike">
                        <a:latin typeface="Arial"/>
                      </a:endParaRPr>
                    </a:p>
                  </a:txBody>
                  <a:tcPr marL="90000" marR="90000">
                    <a:lnL w="720">
                      <a:solidFill>
                        <a:srgbClr val="cccccc"/>
                      </a:solidFill>
                    </a:lnL>
                    <a:lnR w="720">
                      <a:solidFill>
                        <a:srgbClr val="cccccc"/>
                      </a:solidFill>
                    </a:lnR>
                    <a:lnT w="720">
                      <a:solidFill>
                        <a:srgbClr val="cccccc"/>
                      </a:solidFill>
                    </a:lnT>
                    <a:lnB w="720">
                      <a:solidFill>
                        <a:srgbClr val="cccccc"/>
                      </a:solidFill>
                    </a:lnB>
                    <a:solidFill>
                      <a:srgbClr val="ffffff"/>
                    </a:solidFill>
                  </a:tcPr>
                </a:tc>
                <a:tc>
                  <a:txBody>
                    <a:bodyPr lIns="90000" rIns="90000">
                      <a:noAutofit/>
                    </a:bodyPr>
                    <a:p>
                      <a:pPr>
                        <a:lnSpc>
                          <a:spcPct val="100000"/>
                        </a:lnSpc>
                      </a:pPr>
                      <a:r>
                        <a:rPr b="0" lang="es-ES" sz="800" spc="-1" strike="noStrike">
                          <a:latin typeface="Arial"/>
                        </a:rPr>
                        <a:t>12 years</a:t>
                      </a:r>
                      <a:endParaRPr b="0" lang="es-ES" sz="800" spc="-1" strike="noStrike">
                        <a:latin typeface="Arial"/>
                      </a:endParaRPr>
                    </a:p>
                  </a:txBody>
                  <a:tcPr marL="90000" marR="90000">
                    <a:lnL w="720">
                      <a:solidFill>
                        <a:srgbClr val="cccccc"/>
                      </a:solidFill>
                    </a:lnL>
                    <a:lnR w="720">
                      <a:solidFill>
                        <a:srgbClr val="cccccc"/>
                      </a:solidFill>
                    </a:lnR>
                    <a:lnT w="720">
                      <a:solidFill>
                        <a:srgbClr val="cccccc"/>
                      </a:solidFill>
                    </a:lnT>
                    <a:lnB w="720">
                      <a:solidFill>
                        <a:srgbClr val="cccccc"/>
                      </a:solidFill>
                    </a:lnB>
                    <a:solidFill>
                      <a:srgbClr val="ffffff"/>
                    </a:solidFill>
                  </a:tcPr>
                </a:tc>
              </a:tr>
              <a:tr h="456840">
                <a:tc>
                  <a:txBody>
                    <a:bodyPr lIns="90000" rIns="90000">
                      <a:noAutofit/>
                    </a:bodyPr>
                    <a:p>
                      <a:pPr>
                        <a:lnSpc>
                          <a:spcPct val="100000"/>
                        </a:lnSpc>
                      </a:pPr>
                      <a:r>
                        <a:rPr b="0" lang="es-ES" sz="800" spc="-1" strike="noStrike">
                          <a:latin typeface="Arial"/>
                        </a:rPr>
                        <a:t>6. Georgia</a:t>
                      </a:r>
                      <a:endParaRPr b="0" lang="es-ES" sz="800" spc="-1" strike="noStrike">
                        <a:latin typeface="Arial"/>
                      </a:endParaRPr>
                    </a:p>
                  </a:txBody>
                  <a:tcPr marL="90000" marR="90000">
                    <a:lnL w="720">
                      <a:solidFill>
                        <a:srgbClr val="cccccc"/>
                      </a:solidFill>
                    </a:lnL>
                    <a:lnR w="720">
                      <a:solidFill>
                        <a:srgbClr val="cccccc"/>
                      </a:solidFill>
                    </a:lnR>
                    <a:lnT w="720">
                      <a:solidFill>
                        <a:srgbClr val="cccccc"/>
                      </a:solidFill>
                    </a:lnT>
                    <a:lnB w="720">
                      <a:solidFill>
                        <a:srgbClr val="cccccc"/>
                      </a:solidFill>
                    </a:lnB>
                    <a:solidFill>
                      <a:srgbClr val="ffffff"/>
                    </a:solidFill>
                  </a:tcPr>
                </a:tc>
                <a:tc>
                  <a:txBody>
                    <a:bodyPr lIns="90000" rIns="90000">
                      <a:noAutofit/>
                    </a:bodyPr>
                    <a:p>
                      <a:pPr>
                        <a:lnSpc>
                          <a:spcPct val="100000"/>
                        </a:lnSpc>
                      </a:pPr>
                      <a:r>
                        <a:rPr b="0" lang="es-ES" sz="800" spc="-1" strike="noStrike">
                          <a:latin typeface="Arial"/>
                        </a:rPr>
                        <a:t>Solar, wind and hydro</a:t>
                      </a:r>
                      <a:endParaRPr b="0" lang="es-ES" sz="800" spc="-1" strike="noStrike">
                        <a:latin typeface="Arial"/>
                      </a:endParaRPr>
                    </a:p>
                  </a:txBody>
                  <a:tcPr marL="90000" marR="90000">
                    <a:lnL w="720">
                      <a:solidFill>
                        <a:srgbClr val="cccccc"/>
                      </a:solidFill>
                    </a:lnL>
                    <a:lnR w="720">
                      <a:solidFill>
                        <a:srgbClr val="cccccc"/>
                      </a:solidFill>
                    </a:lnR>
                    <a:lnT w="720">
                      <a:solidFill>
                        <a:srgbClr val="cccccc"/>
                      </a:solidFill>
                    </a:lnT>
                    <a:lnB w="720">
                      <a:solidFill>
                        <a:srgbClr val="cccccc"/>
                      </a:solidFill>
                    </a:lnB>
                    <a:solidFill>
                      <a:srgbClr val="ffffff"/>
                    </a:solidFill>
                  </a:tcPr>
                </a:tc>
                <a:tc>
                  <a:txBody>
                    <a:bodyPr lIns="90000" rIns="90000">
                      <a:noAutofit/>
                    </a:bodyPr>
                    <a:p>
                      <a:pPr>
                        <a:lnSpc>
                          <a:spcPct val="100000"/>
                        </a:lnSpc>
                      </a:pPr>
                      <a:r>
                        <a:rPr b="0" lang="es-ES" sz="800" spc="-1" strike="noStrike">
                          <a:latin typeface="Arial"/>
                        </a:rPr>
                        <a:t>15 years</a:t>
                      </a:r>
                      <a:endParaRPr b="0" lang="es-ES" sz="800" spc="-1" strike="noStrike">
                        <a:latin typeface="Arial"/>
                      </a:endParaRPr>
                    </a:p>
                  </a:txBody>
                  <a:tcPr marL="90000" marR="90000">
                    <a:lnL w="720">
                      <a:solidFill>
                        <a:srgbClr val="cccccc"/>
                      </a:solidFill>
                    </a:lnL>
                    <a:lnR w="720">
                      <a:solidFill>
                        <a:srgbClr val="cccccc"/>
                      </a:solidFill>
                    </a:lnR>
                    <a:lnT w="720">
                      <a:solidFill>
                        <a:srgbClr val="cccccc"/>
                      </a:solidFill>
                    </a:lnT>
                    <a:lnB w="720">
                      <a:solidFill>
                        <a:srgbClr val="cccccc"/>
                      </a:solidFill>
                    </a:lnB>
                    <a:solidFill>
                      <a:srgbClr val="ffffff"/>
                    </a:solidFill>
                  </a:tcPr>
                </a:tc>
                <a:tc>
                  <a:txBody>
                    <a:bodyPr lIns="90000" rIns="90000">
                      <a:noAutofit/>
                    </a:bodyPr>
                    <a:p>
                      <a:pPr>
                        <a:lnSpc>
                          <a:spcPct val="100000"/>
                        </a:lnSpc>
                      </a:pPr>
                      <a:r>
                        <a:rPr b="0" lang="es-ES" sz="800" spc="-1" strike="noStrike">
                          <a:latin typeface="Arial"/>
                        </a:rPr>
                        <a:t>12. Ukraine</a:t>
                      </a:r>
                      <a:endParaRPr b="0" lang="es-ES" sz="800" spc="-1" strike="noStrike">
                        <a:latin typeface="Arial"/>
                      </a:endParaRPr>
                    </a:p>
                  </a:txBody>
                  <a:tcPr marL="90000" marR="90000">
                    <a:lnL w="720">
                      <a:solidFill>
                        <a:srgbClr val="cccccc"/>
                      </a:solidFill>
                    </a:lnL>
                    <a:lnR w="720">
                      <a:solidFill>
                        <a:srgbClr val="cccccc"/>
                      </a:solidFill>
                    </a:lnR>
                    <a:lnT w="720">
                      <a:solidFill>
                        <a:srgbClr val="cccccc"/>
                      </a:solidFill>
                    </a:lnT>
                    <a:lnB w="720">
                      <a:solidFill>
                        <a:srgbClr val="cccccc"/>
                      </a:solidFill>
                    </a:lnB>
                    <a:solidFill>
                      <a:srgbClr val="ffffff"/>
                    </a:solidFill>
                  </a:tcPr>
                </a:tc>
                <a:tc>
                  <a:txBody>
                    <a:bodyPr lIns="90000" rIns="90000">
                      <a:noAutofit/>
                    </a:bodyPr>
                    <a:p>
                      <a:pPr>
                        <a:lnSpc>
                          <a:spcPct val="100000"/>
                        </a:lnSpc>
                      </a:pPr>
                      <a:r>
                        <a:rPr b="0" lang="es-ES" sz="800" spc="-1" strike="noStrike">
                          <a:latin typeface="Arial"/>
                        </a:rPr>
                        <a:t>Solar, wind, hydro, geothermal, biogas and biomass</a:t>
                      </a:r>
                      <a:endParaRPr b="0" lang="es-ES" sz="800" spc="-1" strike="noStrike">
                        <a:latin typeface="Arial"/>
                      </a:endParaRPr>
                    </a:p>
                  </a:txBody>
                  <a:tcPr marL="90000" marR="90000">
                    <a:lnL w="720">
                      <a:solidFill>
                        <a:srgbClr val="cccccc"/>
                      </a:solidFill>
                    </a:lnL>
                    <a:lnR w="720">
                      <a:solidFill>
                        <a:srgbClr val="cccccc"/>
                      </a:solidFill>
                    </a:lnR>
                    <a:lnT w="720">
                      <a:solidFill>
                        <a:srgbClr val="cccccc"/>
                      </a:solidFill>
                    </a:lnT>
                    <a:lnB w="720">
                      <a:solidFill>
                        <a:srgbClr val="cccccc"/>
                      </a:solidFill>
                    </a:lnB>
                    <a:solidFill>
                      <a:srgbClr val="ffffff"/>
                    </a:solidFill>
                  </a:tcPr>
                </a:tc>
                <a:tc>
                  <a:txBody>
                    <a:bodyPr lIns="90000" rIns="90000">
                      <a:noAutofit/>
                    </a:bodyPr>
                    <a:p>
                      <a:pPr>
                        <a:lnSpc>
                          <a:spcPct val="100000"/>
                        </a:lnSpc>
                      </a:pPr>
                      <a:r>
                        <a:rPr b="0" lang="es-ES" sz="800" spc="-1" strike="noStrike">
                          <a:latin typeface="Arial"/>
                        </a:rPr>
                        <a:t>Until 2030</a:t>
                      </a:r>
                      <a:endParaRPr b="0" lang="es-ES" sz="800" spc="-1" strike="noStrike">
                        <a:latin typeface="Arial"/>
                      </a:endParaRPr>
                    </a:p>
                  </a:txBody>
                  <a:tcPr marL="90000" marR="90000">
                    <a:lnL w="720">
                      <a:solidFill>
                        <a:srgbClr val="cccccc"/>
                      </a:solidFill>
                    </a:lnL>
                    <a:lnR w="720">
                      <a:solidFill>
                        <a:srgbClr val="cccccc"/>
                      </a:solidFill>
                    </a:lnR>
                    <a:lnT w="720">
                      <a:solidFill>
                        <a:srgbClr val="cccccc"/>
                      </a:solidFill>
                    </a:lnT>
                    <a:lnB w="720">
                      <a:solidFill>
                        <a:srgbClr val="cccccc"/>
                      </a:solidFill>
                    </a:lnB>
                    <a:solidFill>
                      <a:srgbClr val="ffffff"/>
                    </a:solidFill>
                  </a:tcPr>
                </a:tc>
              </a:tr>
            </a:tbl>
          </a:graphicData>
        </a:graphic>
      </p:graphicFrame>
      <p:sp>
        <p:nvSpPr>
          <p:cNvPr id="53" name="CustomShape 13"/>
          <p:cNvSpPr/>
          <p:nvPr/>
        </p:nvSpPr>
        <p:spPr>
          <a:xfrm>
            <a:off x="108000" y="8093880"/>
            <a:ext cx="3059280" cy="257400"/>
          </a:xfrm>
          <a:prstGeom prst="rect">
            <a:avLst/>
          </a:prstGeom>
          <a:solidFill>
            <a:srgbClr val="dbffff"/>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1" lang="es-ES" sz="1200" spc="-1" strike="noStrike">
                <a:solidFill>
                  <a:srgbClr val="000000"/>
                </a:solidFill>
                <a:latin typeface="Arial"/>
                <a:ea typeface="DejaVu Sans"/>
              </a:rPr>
              <a:t>TAX INCENTIVES</a:t>
            </a:r>
            <a:endParaRPr b="0" lang="es-ES" sz="1200" spc="-1" strike="noStrike">
              <a:latin typeface="Arial"/>
            </a:endParaRPr>
          </a:p>
        </p:txBody>
      </p:sp>
      <p:sp>
        <p:nvSpPr>
          <p:cNvPr id="54" name="CustomShape 14"/>
          <p:cNvSpPr/>
          <p:nvPr/>
        </p:nvSpPr>
        <p:spPr>
          <a:xfrm>
            <a:off x="3312000" y="5801400"/>
            <a:ext cx="3455280" cy="318600"/>
          </a:xfrm>
          <a:prstGeom prst="rect">
            <a:avLst/>
          </a:prstGeom>
          <a:noFill/>
          <a:ln>
            <a:noFill/>
          </a:ln>
        </p:spPr>
        <p:style>
          <a:lnRef idx="0"/>
          <a:fillRef idx="0"/>
          <a:effectRef idx="0"/>
          <a:fontRef idx="minor"/>
        </p:style>
        <p:txBody>
          <a:bodyPr lIns="90000" rIns="90000" tIns="45000" bIns="45000">
            <a:noAutofit/>
          </a:bodyPr>
          <a:p>
            <a:pPr algn="ctr">
              <a:lnSpc>
                <a:spcPct val="100000"/>
              </a:lnSpc>
            </a:pPr>
            <a:r>
              <a:rPr b="1" lang="es-ES" sz="800" spc="-1" strike="noStrike">
                <a:solidFill>
                  <a:srgbClr val="000000"/>
                </a:solidFill>
                <a:latin typeface="Arial"/>
                <a:ea typeface="Microsoft YaHei"/>
              </a:rPr>
              <a:t>Results of the first auctions in transition economies, 2018 </a:t>
            </a:r>
            <a:endParaRPr b="0" lang="es-ES" sz="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Office Theme</Template>
  <TotalTime>109</TotalTime>
  <Application>LibreOffice/6.3.6.2$Windows_X86_64 LibreOffice_project/2196df99b074d8a661f4036fca8fa0cbfa33a497</Application>
  <Words>49</Words>
  <Paragraphs>15</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2020-10-20T10:11:47Z</dcterms:created>
  <dc:creator>pauinsan@alumni.uv.es</dc:creator>
  <dc:description/>
  <dc:language>es-ES</dc:language>
  <cp:lastModifiedBy/>
  <cp:lastPrinted>2020-11-04T17:40:27Z</cp:lastPrinted>
  <dcterms:modified xsi:type="dcterms:W3CDTF">2020-11-04T17:41:21Z</dcterms:modified>
  <cp:revision>26</cp:revision>
  <dc:subject/>
  <dc:title>Presentación de PowerPoint</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MMClips">
    <vt:i4>0</vt:i4>
  </property>
  <property fmtid="{D5CDD505-2E9C-101B-9397-08002B2CF9AE}" pid="7" name="Notes">
    <vt:i4>0</vt:i4>
  </property>
  <property fmtid="{D5CDD505-2E9C-101B-9397-08002B2CF9AE}" pid="8" name="PresentationFormat">
    <vt:lpwstr>A4 (210 x 297 mm)</vt:lpwstr>
  </property>
  <property fmtid="{D5CDD505-2E9C-101B-9397-08002B2CF9AE}" pid="9" name="ScaleCrop">
    <vt:bool>0</vt:bool>
  </property>
  <property fmtid="{D5CDD505-2E9C-101B-9397-08002B2CF9AE}" pid="10" name="ShareDoc">
    <vt:bool>0</vt:bool>
  </property>
  <property fmtid="{D5CDD505-2E9C-101B-9397-08002B2CF9AE}" pid="11" name="Slides">
    <vt:i4>1</vt:i4>
  </property>
</Properties>
</file>