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sldIdLst>
    <p:sldId id="256" r:id="rId2"/>
  </p:sldIdLst>
  <p:sldSz cx="6858000" cy="9906000" type="A4"/>
  <p:notesSz cx="9144000" cy="6858000"/>
  <p:defaultTextStyle>
    <a:defPPr>
      <a:defRPr lang="ca-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B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Estilo medio 2 - Énfasis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2838BEF-8BB2-4498-84A7-C5851F593DF1}" styleName="Estilo medio 4 - Énfasis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16D9F66E-5EB9-4882-86FB-DCBF35E3C3E4}" styleName="Estilo medio 4 - Énfasis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46F890A9-2807-4EBB-B81D-B2AA78EC7F39}" styleName="Estilo oscuro 2 - Énfasis 5/Énfasis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4353"/>
    <p:restoredTop sz="96715"/>
  </p:normalViewPr>
  <p:slideViewPr>
    <p:cSldViewPr snapToGrid="0" snapToObjects="1">
      <p:cViewPr varScale="1">
        <p:scale>
          <a:sx n="64" d="100"/>
          <a:sy n="64" d="100"/>
        </p:scale>
        <p:origin x="2400"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Hoja_de_c_lculo_de_Microsoft_Excel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1617116885558056E-2"/>
          <c:y val="9.5233030647634956E-2"/>
          <c:w val="0.55887324031423158"/>
          <c:h val="0.4662163672443182"/>
        </c:manualLayout>
      </c:layout>
      <c:barChart>
        <c:barDir val="col"/>
        <c:grouping val="clustered"/>
        <c:varyColors val="0"/>
        <c:ser>
          <c:idx val="0"/>
          <c:order val="0"/>
          <c:tx>
            <c:strRef>
              <c:f>Hoja1!$B$1</c:f>
              <c:strCache>
                <c:ptCount val="1"/>
                <c:pt idx="0">
                  <c:v>Margen bruto</c:v>
                </c:pt>
              </c:strCache>
            </c:strRef>
          </c:tx>
          <c:spPr>
            <a:solidFill>
              <a:schemeClr val="bg1">
                <a:lumMod val="50000"/>
              </a:schemeClr>
            </a:solidFill>
            <a:ln>
              <a:noFill/>
            </a:ln>
            <a:effectLst/>
          </c:spPr>
          <c:invertIfNegative val="0"/>
          <c:cat>
            <c:strRef>
              <c:f>Hoja1!$A$2:$A$4</c:f>
              <c:strCache>
                <c:ptCount val="3"/>
                <c:pt idx="0">
                  <c:v>Energía eléctrica</c:v>
                </c:pt>
                <c:pt idx="1">
                  <c:v>Energía térmica uso doméstico</c:v>
                </c:pt>
                <c:pt idx="2">
                  <c:v>Energía térmica uso industrial</c:v>
                </c:pt>
              </c:strCache>
            </c:strRef>
          </c:cat>
          <c:val>
            <c:numRef>
              <c:f>Hoja1!$B$2:$B$4</c:f>
              <c:numCache>
                <c:formatCode>General</c:formatCode>
                <c:ptCount val="3"/>
                <c:pt idx="0">
                  <c:v>142.1</c:v>
                </c:pt>
                <c:pt idx="1">
                  <c:v>163.19999999999999</c:v>
                </c:pt>
                <c:pt idx="2">
                  <c:v>88.6</c:v>
                </c:pt>
              </c:numCache>
            </c:numRef>
          </c:val>
        </c:ser>
        <c:ser>
          <c:idx val="1"/>
          <c:order val="1"/>
          <c:tx>
            <c:strRef>
              <c:f>Hoja1!$C$1</c:f>
              <c:strCache>
                <c:ptCount val="1"/>
                <c:pt idx="0">
                  <c:v>Valor de la biomasa</c:v>
                </c:pt>
              </c:strCache>
            </c:strRef>
          </c:tx>
          <c:spPr>
            <a:solidFill>
              <a:schemeClr val="accent2">
                <a:lumMod val="75000"/>
              </a:schemeClr>
            </a:solidFill>
            <a:ln>
              <a:solidFill>
                <a:schemeClr val="accent2">
                  <a:lumMod val="75000"/>
                </a:schemeClr>
              </a:solidFill>
            </a:ln>
            <a:effectLst/>
          </c:spPr>
          <c:invertIfNegative val="0"/>
          <c:cat>
            <c:strRef>
              <c:f>Hoja1!$A$2:$A$4</c:f>
              <c:strCache>
                <c:ptCount val="3"/>
                <c:pt idx="0">
                  <c:v>Energía eléctrica</c:v>
                </c:pt>
                <c:pt idx="1">
                  <c:v>Energía térmica uso doméstico</c:v>
                </c:pt>
                <c:pt idx="2">
                  <c:v>Energía térmica uso industrial</c:v>
                </c:pt>
              </c:strCache>
            </c:strRef>
          </c:cat>
          <c:val>
            <c:numRef>
              <c:f>Hoja1!$C$2:$C$4</c:f>
              <c:numCache>
                <c:formatCode>General</c:formatCode>
                <c:ptCount val="3"/>
                <c:pt idx="0">
                  <c:v>163.4</c:v>
                </c:pt>
                <c:pt idx="1">
                  <c:v>253.2</c:v>
                </c:pt>
                <c:pt idx="2">
                  <c:v>109.9</c:v>
                </c:pt>
              </c:numCache>
            </c:numRef>
          </c:val>
        </c:ser>
        <c:ser>
          <c:idx val="2"/>
          <c:order val="2"/>
          <c:tx>
            <c:strRef>
              <c:f>Hoja1!$D$1</c:f>
              <c:strCache>
                <c:ptCount val="1"/>
                <c:pt idx="0">
                  <c:v>Precio de mercado de la biomasa</c:v>
                </c:pt>
              </c:strCache>
            </c:strRef>
          </c:tx>
          <c:spPr>
            <a:solidFill>
              <a:schemeClr val="accent6">
                <a:lumMod val="75000"/>
              </a:schemeClr>
            </a:solidFill>
            <a:ln>
              <a:noFill/>
            </a:ln>
            <a:effectLst/>
          </c:spPr>
          <c:invertIfNegative val="0"/>
          <c:cat>
            <c:strRef>
              <c:f>Hoja1!$A$2:$A$4</c:f>
              <c:strCache>
                <c:ptCount val="3"/>
                <c:pt idx="0">
                  <c:v>Energía eléctrica</c:v>
                </c:pt>
                <c:pt idx="1">
                  <c:v>Energía térmica uso doméstico</c:v>
                </c:pt>
                <c:pt idx="2">
                  <c:v>Energía térmica uso industrial</c:v>
                </c:pt>
              </c:strCache>
            </c:strRef>
          </c:cat>
          <c:val>
            <c:numRef>
              <c:f>Hoja1!$D$2:$D$4</c:f>
              <c:numCache>
                <c:formatCode>General</c:formatCode>
                <c:ptCount val="3"/>
                <c:pt idx="0">
                  <c:v>21.3</c:v>
                </c:pt>
                <c:pt idx="1">
                  <c:v>90</c:v>
                </c:pt>
                <c:pt idx="2">
                  <c:v>21.3</c:v>
                </c:pt>
              </c:numCache>
            </c:numRef>
          </c:val>
        </c:ser>
        <c:dLbls>
          <c:showLegendKey val="0"/>
          <c:showVal val="0"/>
          <c:showCatName val="0"/>
          <c:showSerName val="0"/>
          <c:showPercent val="0"/>
          <c:showBubbleSize val="0"/>
        </c:dLbls>
        <c:gapWidth val="219"/>
        <c:overlap val="-27"/>
        <c:axId val="-754811760"/>
        <c:axId val="-754803056"/>
      </c:barChart>
      <c:catAx>
        <c:axId val="-754811760"/>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s-ES"/>
          </a:p>
        </c:txPr>
        <c:crossAx val="-754803056"/>
        <c:crosses val="autoZero"/>
        <c:auto val="1"/>
        <c:lblAlgn val="ctr"/>
        <c:lblOffset val="100"/>
        <c:noMultiLvlLbl val="0"/>
      </c:catAx>
      <c:valAx>
        <c:axId val="-75480305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s-ES"/>
          </a:p>
        </c:txPr>
        <c:crossAx val="-754811760"/>
        <c:crosses val="autoZero"/>
        <c:crossBetween val="between"/>
      </c:valAx>
      <c:spPr>
        <a:noFill/>
        <a:ln>
          <a:noFill/>
        </a:ln>
        <a:effectLst/>
      </c:spPr>
    </c:plotArea>
    <c:legend>
      <c:legendPos val="b"/>
      <c:layout>
        <c:manualLayout>
          <c:xMode val="edge"/>
          <c:yMode val="edge"/>
          <c:x val="0.67309372892154651"/>
          <c:y val="5.1377063644550622E-2"/>
          <c:w val="0.31985896031915401"/>
          <c:h val="0.94862314839267281"/>
        </c:manualLayout>
      </c:layout>
      <c:overlay val="0"/>
      <c:spPr>
        <a:noFill/>
        <a:ln>
          <a:noFill/>
        </a:ln>
        <a:effectLst/>
      </c:spPr>
      <c:txPr>
        <a:bodyPr rot="0" spcFirstLastPara="1" vertOverflow="ellipsis" vert="horz" wrap="square" anchor="ctr" anchorCtr="1"/>
        <a:lstStyle/>
        <a:p>
          <a:pPr>
            <a:defRPr sz="10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s-ES"/>
        </a:p>
      </c:txPr>
    </c:legend>
    <c:plotVisOnly val="1"/>
    <c:dispBlanksAs val="gap"/>
    <c:showDLblsOverMax val="0"/>
  </c:chart>
  <c:spPr>
    <a:solidFill>
      <a:schemeClr val="bg1"/>
    </a:solidFill>
    <a:ln w="9525" cap="flat" cmpd="sng" algn="ctr">
      <a:noFill/>
      <a:round/>
    </a:ln>
    <a:effectLst/>
  </c:spPr>
  <c:txPr>
    <a:bodyPr/>
    <a:lstStyle/>
    <a:p>
      <a:pPr>
        <a:defRPr/>
      </a:pPr>
      <a:endParaRPr lang="es-ES"/>
    </a:p>
  </c:txPr>
  <c:externalData r:id="rId1">
    <c:autoUpdate val="0"/>
  </c:externalData>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C4AE2A95-667A-0741-8BF5-6CAC44F5EFBC}" type="datetimeFigureOut">
              <a:rPr lang="es-ES_tradnl" smtClean="0"/>
              <a:t>04/11/2020</a:t>
            </a:fld>
            <a:endParaRPr lang="es-ES_tradnl"/>
          </a:p>
        </p:txBody>
      </p:sp>
      <p:sp>
        <p:nvSpPr>
          <p:cNvPr id="5" name="Footer Placeholder 4"/>
          <p:cNvSpPr>
            <a:spLocks noGrp="1"/>
          </p:cNvSpPr>
          <p:nvPr>
            <p:ph type="ftr" sz="quarter" idx="11"/>
          </p:nvPr>
        </p:nvSpPr>
        <p:spPr/>
        <p:txBody>
          <a:bodyPr/>
          <a:lstStyle/>
          <a:p>
            <a:endParaRPr lang="es-ES_tradnl"/>
          </a:p>
        </p:txBody>
      </p:sp>
      <p:sp>
        <p:nvSpPr>
          <p:cNvPr id="6" name="Slide Number Placeholder 5"/>
          <p:cNvSpPr>
            <a:spLocks noGrp="1"/>
          </p:cNvSpPr>
          <p:nvPr>
            <p:ph type="sldNum" sz="quarter" idx="12"/>
          </p:nvPr>
        </p:nvSpPr>
        <p:spPr/>
        <p:txBody>
          <a:bodyPr/>
          <a:lstStyle/>
          <a:p>
            <a:fld id="{74D2679D-A049-B544-A19C-76AAC994FFB9}" type="slidenum">
              <a:rPr lang="es-ES_tradnl" smtClean="0"/>
              <a:t>‹Nº›</a:t>
            </a:fld>
            <a:endParaRPr lang="es-ES_tradnl"/>
          </a:p>
        </p:txBody>
      </p:sp>
    </p:spTree>
    <p:extLst>
      <p:ext uri="{BB962C8B-B14F-4D97-AF65-F5344CB8AC3E}">
        <p14:creationId xmlns:p14="http://schemas.microsoft.com/office/powerpoint/2010/main" val="42734311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Editar los estilos de texto del patrón
Segundo nivel
Tercer nivel
Cuarto nivel
Quinto nivel</a:t>
            </a:r>
            <a:endParaRPr lang="en-US" dirty="0"/>
          </a:p>
        </p:txBody>
      </p:sp>
      <p:sp>
        <p:nvSpPr>
          <p:cNvPr id="4" name="Date Placeholder 3"/>
          <p:cNvSpPr>
            <a:spLocks noGrp="1"/>
          </p:cNvSpPr>
          <p:nvPr>
            <p:ph type="dt" sz="half" idx="10"/>
          </p:nvPr>
        </p:nvSpPr>
        <p:spPr/>
        <p:txBody>
          <a:bodyPr/>
          <a:lstStyle/>
          <a:p>
            <a:fld id="{C4AE2A95-667A-0741-8BF5-6CAC44F5EFBC}" type="datetimeFigureOut">
              <a:rPr lang="es-ES_tradnl" smtClean="0"/>
              <a:t>04/11/2020</a:t>
            </a:fld>
            <a:endParaRPr lang="es-ES_tradnl"/>
          </a:p>
        </p:txBody>
      </p:sp>
      <p:sp>
        <p:nvSpPr>
          <p:cNvPr id="5" name="Footer Placeholder 4"/>
          <p:cNvSpPr>
            <a:spLocks noGrp="1"/>
          </p:cNvSpPr>
          <p:nvPr>
            <p:ph type="ftr" sz="quarter" idx="11"/>
          </p:nvPr>
        </p:nvSpPr>
        <p:spPr/>
        <p:txBody>
          <a:bodyPr/>
          <a:lstStyle/>
          <a:p>
            <a:endParaRPr lang="es-ES_tradnl"/>
          </a:p>
        </p:txBody>
      </p:sp>
      <p:sp>
        <p:nvSpPr>
          <p:cNvPr id="6" name="Slide Number Placeholder 5"/>
          <p:cNvSpPr>
            <a:spLocks noGrp="1"/>
          </p:cNvSpPr>
          <p:nvPr>
            <p:ph type="sldNum" sz="quarter" idx="12"/>
          </p:nvPr>
        </p:nvSpPr>
        <p:spPr/>
        <p:txBody>
          <a:bodyPr/>
          <a:lstStyle/>
          <a:p>
            <a:fld id="{74D2679D-A049-B544-A19C-76AAC994FFB9}" type="slidenum">
              <a:rPr lang="es-ES_tradnl" smtClean="0"/>
              <a:t>‹Nº›</a:t>
            </a:fld>
            <a:endParaRPr lang="es-ES_tradnl"/>
          </a:p>
        </p:txBody>
      </p:sp>
    </p:spTree>
    <p:extLst>
      <p:ext uri="{BB962C8B-B14F-4D97-AF65-F5344CB8AC3E}">
        <p14:creationId xmlns:p14="http://schemas.microsoft.com/office/powerpoint/2010/main" val="28175395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es-ES"/>
              <a:t>Editar los estilos de texto del patrón
Segundo nivel
Tercer nivel
Cuarto nivel
Quinto nivel</a:t>
            </a:r>
            <a:endParaRPr lang="en-US" dirty="0"/>
          </a:p>
        </p:txBody>
      </p:sp>
      <p:sp>
        <p:nvSpPr>
          <p:cNvPr id="4" name="Date Placeholder 3"/>
          <p:cNvSpPr>
            <a:spLocks noGrp="1"/>
          </p:cNvSpPr>
          <p:nvPr>
            <p:ph type="dt" sz="half" idx="10"/>
          </p:nvPr>
        </p:nvSpPr>
        <p:spPr/>
        <p:txBody>
          <a:bodyPr/>
          <a:lstStyle/>
          <a:p>
            <a:fld id="{C4AE2A95-667A-0741-8BF5-6CAC44F5EFBC}" type="datetimeFigureOut">
              <a:rPr lang="es-ES_tradnl" smtClean="0"/>
              <a:t>04/11/2020</a:t>
            </a:fld>
            <a:endParaRPr lang="es-ES_tradnl"/>
          </a:p>
        </p:txBody>
      </p:sp>
      <p:sp>
        <p:nvSpPr>
          <p:cNvPr id="5" name="Footer Placeholder 4"/>
          <p:cNvSpPr>
            <a:spLocks noGrp="1"/>
          </p:cNvSpPr>
          <p:nvPr>
            <p:ph type="ftr" sz="quarter" idx="11"/>
          </p:nvPr>
        </p:nvSpPr>
        <p:spPr/>
        <p:txBody>
          <a:bodyPr/>
          <a:lstStyle/>
          <a:p>
            <a:endParaRPr lang="es-ES_tradnl"/>
          </a:p>
        </p:txBody>
      </p:sp>
      <p:sp>
        <p:nvSpPr>
          <p:cNvPr id="6" name="Slide Number Placeholder 5"/>
          <p:cNvSpPr>
            <a:spLocks noGrp="1"/>
          </p:cNvSpPr>
          <p:nvPr>
            <p:ph type="sldNum" sz="quarter" idx="12"/>
          </p:nvPr>
        </p:nvSpPr>
        <p:spPr/>
        <p:txBody>
          <a:bodyPr/>
          <a:lstStyle/>
          <a:p>
            <a:fld id="{74D2679D-A049-B544-A19C-76AAC994FFB9}" type="slidenum">
              <a:rPr lang="es-ES_tradnl" smtClean="0"/>
              <a:t>‹Nº›</a:t>
            </a:fld>
            <a:endParaRPr lang="es-ES_tradnl"/>
          </a:p>
        </p:txBody>
      </p:sp>
    </p:spTree>
    <p:extLst>
      <p:ext uri="{BB962C8B-B14F-4D97-AF65-F5344CB8AC3E}">
        <p14:creationId xmlns:p14="http://schemas.microsoft.com/office/powerpoint/2010/main" val="28813025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Editar los estilos de texto del patrón
Segundo nivel
Tercer nivel
Cuarto nivel
Quinto nivel</a:t>
            </a:r>
            <a:endParaRPr lang="en-US" dirty="0"/>
          </a:p>
        </p:txBody>
      </p:sp>
      <p:sp>
        <p:nvSpPr>
          <p:cNvPr id="4" name="Date Placeholder 3"/>
          <p:cNvSpPr>
            <a:spLocks noGrp="1"/>
          </p:cNvSpPr>
          <p:nvPr>
            <p:ph type="dt" sz="half" idx="10"/>
          </p:nvPr>
        </p:nvSpPr>
        <p:spPr/>
        <p:txBody>
          <a:bodyPr/>
          <a:lstStyle/>
          <a:p>
            <a:fld id="{C4AE2A95-667A-0741-8BF5-6CAC44F5EFBC}" type="datetimeFigureOut">
              <a:rPr lang="es-ES_tradnl" smtClean="0"/>
              <a:t>04/11/2020</a:t>
            </a:fld>
            <a:endParaRPr lang="es-ES_tradnl"/>
          </a:p>
        </p:txBody>
      </p:sp>
      <p:sp>
        <p:nvSpPr>
          <p:cNvPr id="5" name="Footer Placeholder 4"/>
          <p:cNvSpPr>
            <a:spLocks noGrp="1"/>
          </p:cNvSpPr>
          <p:nvPr>
            <p:ph type="ftr" sz="quarter" idx="11"/>
          </p:nvPr>
        </p:nvSpPr>
        <p:spPr/>
        <p:txBody>
          <a:bodyPr/>
          <a:lstStyle/>
          <a:p>
            <a:endParaRPr lang="es-ES_tradnl"/>
          </a:p>
        </p:txBody>
      </p:sp>
      <p:sp>
        <p:nvSpPr>
          <p:cNvPr id="6" name="Slide Number Placeholder 5"/>
          <p:cNvSpPr>
            <a:spLocks noGrp="1"/>
          </p:cNvSpPr>
          <p:nvPr>
            <p:ph type="sldNum" sz="quarter" idx="12"/>
          </p:nvPr>
        </p:nvSpPr>
        <p:spPr/>
        <p:txBody>
          <a:bodyPr/>
          <a:lstStyle/>
          <a:p>
            <a:fld id="{74D2679D-A049-B544-A19C-76AAC994FFB9}" type="slidenum">
              <a:rPr lang="es-ES_tradnl" smtClean="0"/>
              <a:t>‹Nº›</a:t>
            </a:fld>
            <a:endParaRPr lang="es-ES_tradnl"/>
          </a:p>
        </p:txBody>
      </p:sp>
    </p:spTree>
    <p:extLst>
      <p:ext uri="{BB962C8B-B14F-4D97-AF65-F5344CB8AC3E}">
        <p14:creationId xmlns:p14="http://schemas.microsoft.com/office/powerpoint/2010/main" val="24428681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s-ES"/>
              <a:t>Editar los estilos de texto del patrón
Segundo nivel
Tercer nivel
Cuarto nivel
Quinto nivel</a:t>
            </a:r>
            <a:endParaRPr lang="en-US" dirty="0"/>
          </a:p>
        </p:txBody>
      </p:sp>
      <p:sp>
        <p:nvSpPr>
          <p:cNvPr id="4" name="Date Placeholder 3"/>
          <p:cNvSpPr>
            <a:spLocks noGrp="1"/>
          </p:cNvSpPr>
          <p:nvPr>
            <p:ph type="dt" sz="half" idx="10"/>
          </p:nvPr>
        </p:nvSpPr>
        <p:spPr/>
        <p:txBody>
          <a:bodyPr/>
          <a:lstStyle/>
          <a:p>
            <a:fld id="{C4AE2A95-667A-0741-8BF5-6CAC44F5EFBC}" type="datetimeFigureOut">
              <a:rPr lang="es-ES_tradnl" smtClean="0"/>
              <a:t>04/11/2020</a:t>
            </a:fld>
            <a:endParaRPr lang="es-ES_tradnl"/>
          </a:p>
        </p:txBody>
      </p:sp>
      <p:sp>
        <p:nvSpPr>
          <p:cNvPr id="5" name="Footer Placeholder 4"/>
          <p:cNvSpPr>
            <a:spLocks noGrp="1"/>
          </p:cNvSpPr>
          <p:nvPr>
            <p:ph type="ftr" sz="quarter" idx="11"/>
          </p:nvPr>
        </p:nvSpPr>
        <p:spPr/>
        <p:txBody>
          <a:bodyPr/>
          <a:lstStyle/>
          <a:p>
            <a:endParaRPr lang="es-ES_tradnl"/>
          </a:p>
        </p:txBody>
      </p:sp>
      <p:sp>
        <p:nvSpPr>
          <p:cNvPr id="6" name="Slide Number Placeholder 5"/>
          <p:cNvSpPr>
            <a:spLocks noGrp="1"/>
          </p:cNvSpPr>
          <p:nvPr>
            <p:ph type="sldNum" sz="quarter" idx="12"/>
          </p:nvPr>
        </p:nvSpPr>
        <p:spPr/>
        <p:txBody>
          <a:bodyPr/>
          <a:lstStyle/>
          <a:p>
            <a:fld id="{74D2679D-A049-B544-A19C-76AAC994FFB9}" type="slidenum">
              <a:rPr lang="es-ES_tradnl" smtClean="0"/>
              <a:t>‹Nº›</a:t>
            </a:fld>
            <a:endParaRPr lang="es-ES_tradnl"/>
          </a:p>
        </p:txBody>
      </p:sp>
    </p:spTree>
    <p:extLst>
      <p:ext uri="{BB962C8B-B14F-4D97-AF65-F5344CB8AC3E}">
        <p14:creationId xmlns:p14="http://schemas.microsoft.com/office/powerpoint/2010/main" val="32106580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es-ES"/>
              <a:t>Editar los estilos de texto del patrón
Segundo nivel
Tercer nivel
Cuarto nivel
Quinto nivel</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es-ES"/>
              <a:t>Editar los estilos de texto del patrón
Segundo nivel
Tercer nivel
Cuarto nivel
Quinto nivel</a:t>
            </a:r>
            <a:endParaRPr lang="en-US" dirty="0"/>
          </a:p>
        </p:txBody>
      </p:sp>
      <p:sp>
        <p:nvSpPr>
          <p:cNvPr id="5" name="Date Placeholder 4"/>
          <p:cNvSpPr>
            <a:spLocks noGrp="1"/>
          </p:cNvSpPr>
          <p:nvPr>
            <p:ph type="dt" sz="half" idx="10"/>
          </p:nvPr>
        </p:nvSpPr>
        <p:spPr/>
        <p:txBody>
          <a:bodyPr/>
          <a:lstStyle/>
          <a:p>
            <a:fld id="{C4AE2A95-667A-0741-8BF5-6CAC44F5EFBC}" type="datetimeFigureOut">
              <a:rPr lang="es-ES_tradnl" smtClean="0"/>
              <a:t>04/11/2020</a:t>
            </a:fld>
            <a:endParaRPr lang="es-ES_tradnl"/>
          </a:p>
        </p:txBody>
      </p:sp>
      <p:sp>
        <p:nvSpPr>
          <p:cNvPr id="6" name="Footer Placeholder 5"/>
          <p:cNvSpPr>
            <a:spLocks noGrp="1"/>
          </p:cNvSpPr>
          <p:nvPr>
            <p:ph type="ftr" sz="quarter" idx="11"/>
          </p:nvPr>
        </p:nvSpPr>
        <p:spPr/>
        <p:txBody>
          <a:bodyPr/>
          <a:lstStyle/>
          <a:p>
            <a:endParaRPr lang="es-ES_tradnl"/>
          </a:p>
        </p:txBody>
      </p:sp>
      <p:sp>
        <p:nvSpPr>
          <p:cNvPr id="7" name="Slide Number Placeholder 6"/>
          <p:cNvSpPr>
            <a:spLocks noGrp="1"/>
          </p:cNvSpPr>
          <p:nvPr>
            <p:ph type="sldNum" sz="quarter" idx="12"/>
          </p:nvPr>
        </p:nvSpPr>
        <p:spPr/>
        <p:txBody>
          <a:bodyPr/>
          <a:lstStyle/>
          <a:p>
            <a:fld id="{74D2679D-A049-B544-A19C-76AAC994FFB9}" type="slidenum">
              <a:rPr lang="es-ES_tradnl" smtClean="0"/>
              <a:t>‹Nº›</a:t>
            </a:fld>
            <a:endParaRPr lang="es-ES_tradnl"/>
          </a:p>
        </p:txBody>
      </p:sp>
    </p:spTree>
    <p:extLst>
      <p:ext uri="{BB962C8B-B14F-4D97-AF65-F5344CB8AC3E}">
        <p14:creationId xmlns:p14="http://schemas.microsoft.com/office/powerpoint/2010/main" val="23283941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Editar los estilos de texto del patrón
Segundo nivel
Tercer nivel
Cuarto nivel
Quinto nivel</a:t>
            </a:r>
            <a:endParaRPr lang="en-US" dirty="0"/>
          </a:p>
        </p:txBody>
      </p:sp>
      <p:sp>
        <p:nvSpPr>
          <p:cNvPr id="4" name="Content Placeholder 3"/>
          <p:cNvSpPr>
            <a:spLocks noGrp="1"/>
          </p:cNvSpPr>
          <p:nvPr>
            <p:ph sz="half" idx="2"/>
          </p:nvPr>
        </p:nvSpPr>
        <p:spPr>
          <a:xfrm>
            <a:off x="472381" y="3618442"/>
            <a:ext cx="2901255" cy="5322183"/>
          </a:xfrm>
        </p:spPr>
        <p:txBody>
          <a:bodyPr/>
          <a:lstStyle/>
          <a:p>
            <a:pPr lvl="0"/>
            <a:r>
              <a:rPr lang="es-ES"/>
              <a:t>Editar los estilos de texto del patrón
Segundo nivel
Tercer nivel
Cuarto nivel
Quinto nivel</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Editar los estilos de texto del patrón
Segundo nivel
Tercer nivel
Cuarto nivel
Quinto nivel</a:t>
            </a:r>
            <a:endParaRPr lang="en-US" dirty="0"/>
          </a:p>
        </p:txBody>
      </p:sp>
      <p:sp>
        <p:nvSpPr>
          <p:cNvPr id="6" name="Content Placeholder 5"/>
          <p:cNvSpPr>
            <a:spLocks noGrp="1"/>
          </p:cNvSpPr>
          <p:nvPr>
            <p:ph sz="quarter" idx="4"/>
          </p:nvPr>
        </p:nvSpPr>
        <p:spPr>
          <a:xfrm>
            <a:off x="3471863" y="3618442"/>
            <a:ext cx="2915543" cy="5322183"/>
          </a:xfrm>
        </p:spPr>
        <p:txBody>
          <a:bodyPr/>
          <a:lstStyle/>
          <a:p>
            <a:pPr lvl="0"/>
            <a:r>
              <a:rPr lang="es-ES"/>
              <a:t>Editar los estilos de texto del patrón
Segundo nivel
Tercer nivel
Cuarto nivel
Quinto nivel</a:t>
            </a:r>
            <a:endParaRPr lang="en-US" dirty="0"/>
          </a:p>
        </p:txBody>
      </p:sp>
      <p:sp>
        <p:nvSpPr>
          <p:cNvPr id="7" name="Date Placeholder 6"/>
          <p:cNvSpPr>
            <a:spLocks noGrp="1"/>
          </p:cNvSpPr>
          <p:nvPr>
            <p:ph type="dt" sz="half" idx="10"/>
          </p:nvPr>
        </p:nvSpPr>
        <p:spPr/>
        <p:txBody>
          <a:bodyPr/>
          <a:lstStyle/>
          <a:p>
            <a:fld id="{C4AE2A95-667A-0741-8BF5-6CAC44F5EFBC}" type="datetimeFigureOut">
              <a:rPr lang="es-ES_tradnl" smtClean="0"/>
              <a:t>04/11/2020</a:t>
            </a:fld>
            <a:endParaRPr lang="es-ES_tradnl"/>
          </a:p>
        </p:txBody>
      </p:sp>
      <p:sp>
        <p:nvSpPr>
          <p:cNvPr id="8" name="Footer Placeholder 7"/>
          <p:cNvSpPr>
            <a:spLocks noGrp="1"/>
          </p:cNvSpPr>
          <p:nvPr>
            <p:ph type="ftr" sz="quarter" idx="11"/>
          </p:nvPr>
        </p:nvSpPr>
        <p:spPr/>
        <p:txBody>
          <a:bodyPr/>
          <a:lstStyle/>
          <a:p>
            <a:endParaRPr lang="es-ES_tradnl"/>
          </a:p>
        </p:txBody>
      </p:sp>
      <p:sp>
        <p:nvSpPr>
          <p:cNvPr id="9" name="Slide Number Placeholder 8"/>
          <p:cNvSpPr>
            <a:spLocks noGrp="1"/>
          </p:cNvSpPr>
          <p:nvPr>
            <p:ph type="sldNum" sz="quarter" idx="12"/>
          </p:nvPr>
        </p:nvSpPr>
        <p:spPr/>
        <p:txBody>
          <a:bodyPr/>
          <a:lstStyle/>
          <a:p>
            <a:fld id="{74D2679D-A049-B544-A19C-76AAC994FFB9}" type="slidenum">
              <a:rPr lang="es-ES_tradnl" smtClean="0"/>
              <a:t>‹Nº›</a:t>
            </a:fld>
            <a:endParaRPr lang="es-ES_tradnl"/>
          </a:p>
        </p:txBody>
      </p:sp>
    </p:spTree>
    <p:extLst>
      <p:ext uri="{BB962C8B-B14F-4D97-AF65-F5344CB8AC3E}">
        <p14:creationId xmlns:p14="http://schemas.microsoft.com/office/powerpoint/2010/main" val="15019343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C4AE2A95-667A-0741-8BF5-6CAC44F5EFBC}" type="datetimeFigureOut">
              <a:rPr lang="es-ES_tradnl" smtClean="0"/>
              <a:t>04/11/2020</a:t>
            </a:fld>
            <a:endParaRPr lang="es-ES_tradnl"/>
          </a:p>
        </p:txBody>
      </p:sp>
      <p:sp>
        <p:nvSpPr>
          <p:cNvPr id="4" name="Footer Placeholder 3"/>
          <p:cNvSpPr>
            <a:spLocks noGrp="1"/>
          </p:cNvSpPr>
          <p:nvPr>
            <p:ph type="ftr" sz="quarter" idx="11"/>
          </p:nvPr>
        </p:nvSpPr>
        <p:spPr/>
        <p:txBody>
          <a:bodyPr/>
          <a:lstStyle/>
          <a:p>
            <a:endParaRPr lang="es-ES_tradnl"/>
          </a:p>
        </p:txBody>
      </p:sp>
      <p:sp>
        <p:nvSpPr>
          <p:cNvPr id="5" name="Slide Number Placeholder 4"/>
          <p:cNvSpPr>
            <a:spLocks noGrp="1"/>
          </p:cNvSpPr>
          <p:nvPr>
            <p:ph type="sldNum" sz="quarter" idx="12"/>
          </p:nvPr>
        </p:nvSpPr>
        <p:spPr/>
        <p:txBody>
          <a:bodyPr/>
          <a:lstStyle/>
          <a:p>
            <a:fld id="{74D2679D-A049-B544-A19C-76AAC994FFB9}" type="slidenum">
              <a:rPr lang="es-ES_tradnl" smtClean="0"/>
              <a:t>‹Nº›</a:t>
            </a:fld>
            <a:endParaRPr lang="es-ES_tradnl"/>
          </a:p>
        </p:txBody>
      </p:sp>
    </p:spTree>
    <p:extLst>
      <p:ext uri="{BB962C8B-B14F-4D97-AF65-F5344CB8AC3E}">
        <p14:creationId xmlns:p14="http://schemas.microsoft.com/office/powerpoint/2010/main" val="25979316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4AE2A95-667A-0741-8BF5-6CAC44F5EFBC}" type="datetimeFigureOut">
              <a:rPr lang="es-ES_tradnl" smtClean="0"/>
              <a:t>04/11/2020</a:t>
            </a:fld>
            <a:endParaRPr lang="es-ES_tradnl"/>
          </a:p>
        </p:txBody>
      </p:sp>
      <p:sp>
        <p:nvSpPr>
          <p:cNvPr id="3" name="Footer Placeholder 2"/>
          <p:cNvSpPr>
            <a:spLocks noGrp="1"/>
          </p:cNvSpPr>
          <p:nvPr>
            <p:ph type="ftr" sz="quarter" idx="11"/>
          </p:nvPr>
        </p:nvSpPr>
        <p:spPr/>
        <p:txBody>
          <a:bodyPr/>
          <a:lstStyle/>
          <a:p>
            <a:endParaRPr lang="es-ES_tradnl"/>
          </a:p>
        </p:txBody>
      </p:sp>
      <p:sp>
        <p:nvSpPr>
          <p:cNvPr id="4" name="Slide Number Placeholder 3"/>
          <p:cNvSpPr>
            <a:spLocks noGrp="1"/>
          </p:cNvSpPr>
          <p:nvPr>
            <p:ph type="sldNum" sz="quarter" idx="12"/>
          </p:nvPr>
        </p:nvSpPr>
        <p:spPr/>
        <p:txBody>
          <a:bodyPr/>
          <a:lstStyle/>
          <a:p>
            <a:fld id="{74D2679D-A049-B544-A19C-76AAC994FFB9}" type="slidenum">
              <a:rPr lang="es-ES_tradnl" smtClean="0"/>
              <a:t>‹Nº›</a:t>
            </a:fld>
            <a:endParaRPr lang="es-ES_tradnl"/>
          </a:p>
        </p:txBody>
      </p:sp>
    </p:spTree>
    <p:extLst>
      <p:ext uri="{BB962C8B-B14F-4D97-AF65-F5344CB8AC3E}">
        <p14:creationId xmlns:p14="http://schemas.microsoft.com/office/powerpoint/2010/main" val="9313560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s-ES"/>
              <a:t>Editar los estilos de texto del patrón
Segundo nivel
Tercer nivel
Cuarto nivel
Quinto nivel</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Editar los estilos de texto del patrón
Segundo nivel
Tercer nivel
Cuarto nivel
Quinto nivel</a:t>
            </a:r>
            <a:endParaRPr lang="en-US" dirty="0"/>
          </a:p>
        </p:txBody>
      </p:sp>
      <p:sp>
        <p:nvSpPr>
          <p:cNvPr id="5" name="Date Placeholder 4"/>
          <p:cNvSpPr>
            <a:spLocks noGrp="1"/>
          </p:cNvSpPr>
          <p:nvPr>
            <p:ph type="dt" sz="half" idx="10"/>
          </p:nvPr>
        </p:nvSpPr>
        <p:spPr/>
        <p:txBody>
          <a:bodyPr/>
          <a:lstStyle/>
          <a:p>
            <a:fld id="{C4AE2A95-667A-0741-8BF5-6CAC44F5EFBC}" type="datetimeFigureOut">
              <a:rPr lang="es-ES_tradnl" smtClean="0"/>
              <a:t>04/11/2020</a:t>
            </a:fld>
            <a:endParaRPr lang="es-ES_tradnl"/>
          </a:p>
        </p:txBody>
      </p:sp>
      <p:sp>
        <p:nvSpPr>
          <p:cNvPr id="6" name="Footer Placeholder 5"/>
          <p:cNvSpPr>
            <a:spLocks noGrp="1"/>
          </p:cNvSpPr>
          <p:nvPr>
            <p:ph type="ftr" sz="quarter" idx="11"/>
          </p:nvPr>
        </p:nvSpPr>
        <p:spPr/>
        <p:txBody>
          <a:bodyPr/>
          <a:lstStyle/>
          <a:p>
            <a:endParaRPr lang="es-ES_tradnl"/>
          </a:p>
        </p:txBody>
      </p:sp>
      <p:sp>
        <p:nvSpPr>
          <p:cNvPr id="7" name="Slide Number Placeholder 6"/>
          <p:cNvSpPr>
            <a:spLocks noGrp="1"/>
          </p:cNvSpPr>
          <p:nvPr>
            <p:ph type="sldNum" sz="quarter" idx="12"/>
          </p:nvPr>
        </p:nvSpPr>
        <p:spPr/>
        <p:txBody>
          <a:bodyPr/>
          <a:lstStyle/>
          <a:p>
            <a:fld id="{74D2679D-A049-B544-A19C-76AAC994FFB9}" type="slidenum">
              <a:rPr lang="es-ES_tradnl" smtClean="0"/>
              <a:t>‹Nº›</a:t>
            </a:fld>
            <a:endParaRPr lang="es-ES_tradnl"/>
          </a:p>
        </p:txBody>
      </p:sp>
    </p:spTree>
    <p:extLst>
      <p:ext uri="{BB962C8B-B14F-4D97-AF65-F5344CB8AC3E}">
        <p14:creationId xmlns:p14="http://schemas.microsoft.com/office/powerpoint/2010/main" val="21187350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Editar los estilos de texto del patrón
Segundo nivel
Tercer nivel
Cuarto nivel
Quinto nivel</a:t>
            </a:r>
            <a:endParaRPr lang="en-US" dirty="0"/>
          </a:p>
        </p:txBody>
      </p:sp>
      <p:sp>
        <p:nvSpPr>
          <p:cNvPr id="5" name="Date Placeholder 4"/>
          <p:cNvSpPr>
            <a:spLocks noGrp="1"/>
          </p:cNvSpPr>
          <p:nvPr>
            <p:ph type="dt" sz="half" idx="10"/>
          </p:nvPr>
        </p:nvSpPr>
        <p:spPr/>
        <p:txBody>
          <a:bodyPr/>
          <a:lstStyle/>
          <a:p>
            <a:fld id="{C4AE2A95-667A-0741-8BF5-6CAC44F5EFBC}" type="datetimeFigureOut">
              <a:rPr lang="es-ES_tradnl" smtClean="0"/>
              <a:t>04/11/2020</a:t>
            </a:fld>
            <a:endParaRPr lang="es-ES_tradnl"/>
          </a:p>
        </p:txBody>
      </p:sp>
      <p:sp>
        <p:nvSpPr>
          <p:cNvPr id="6" name="Footer Placeholder 5"/>
          <p:cNvSpPr>
            <a:spLocks noGrp="1"/>
          </p:cNvSpPr>
          <p:nvPr>
            <p:ph type="ftr" sz="quarter" idx="11"/>
          </p:nvPr>
        </p:nvSpPr>
        <p:spPr/>
        <p:txBody>
          <a:bodyPr/>
          <a:lstStyle/>
          <a:p>
            <a:endParaRPr lang="es-ES_tradnl"/>
          </a:p>
        </p:txBody>
      </p:sp>
      <p:sp>
        <p:nvSpPr>
          <p:cNvPr id="7" name="Slide Number Placeholder 6"/>
          <p:cNvSpPr>
            <a:spLocks noGrp="1"/>
          </p:cNvSpPr>
          <p:nvPr>
            <p:ph type="sldNum" sz="quarter" idx="12"/>
          </p:nvPr>
        </p:nvSpPr>
        <p:spPr/>
        <p:txBody>
          <a:bodyPr/>
          <a:lstStyle/>
          <a:p>
            <a:fld id="{74D2679D-A049-B544-A19C-76AAC994FFB9}" type="slidenum">
              <a:rPr lang="es-ES_tradnl" smtClean="0"/>
              <a:t>‹Nº›</a:t>
            </a:fld>
            <a:endParaRPr lang="es-ES_tradnl"/>
          </a:p>
        </p:txBody>
      </p:sp>
    </p:spTree>
    <p:extLst>
      <p:ext uri="{BB962C8B-B14F-4D97-AF65-F5344CB8AC3E}">
        <p14:creationId xmlns:p14="http://schemas.microsoft.com/office/powerpoint/2010/main" val="8000028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es-ES"/>
              <a:t>Editar los estilos de texto del patrón
Segundo nivel
Tercer nivel
Cuarto nivel
Quinto nivel</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C4AE2A95-667A-0741-8BF5-6CAC44F5EFBC}" type="datetimeFigureOut">
              <a:rPr lang="es-ES_tradnl" smtClean="0"/>
              <a:t>04/11/2020</a:t>
            </a:fld>
            <a:endParaRPr lang="es-ES_tradnl"/>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s-ES_tradnl"/>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74D2679D-A049-B544-A19C-76AAC994FFB9}" type="slidenum">
              <a:rPr lang="es-ES_tradnl" smtClean="0"/>
              <a:t>‹Nº›</a:t>
            </a:fld>
            <a:endParaRPr lang="es-ES_tradnl"/>
          </a:p>
        </p:txBody>
      </p:sp>
    </p:spTree>
    <p:extLst>
      <p:ext uri="{BB962C8B-B14F-4D97-AF65-F5344CB8AC3E}">
        <p14:creationId xmlns:p14="http://schemas.microsoft.com/office/powerpoint/2010/main" val="304080272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chart" Target="../charts/char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xmlns="" id="{0501F2D3-3BE7-B247-98B8-E323BC917BDC}"/>
              </a:ext>
            </a:extLst>
          </p:cNvPr>
          <p:cNvSpPr txBox="1"/>
          <p:nvPr/>
        </p:nvSpPr>
        <p:spPr>
          <a:xfrm>
            <a:off x="127869" y="232346"/>
            <a:ext cx="3367834" cy="892552"/>
          </a:xfrm>
          <a:prstGeom prst="rect">
            <a:avLst/>
          </a:prstGeom>
          <a:noFill/>
        </p:spPr>
        <p:txBody>
          <a:bodyPr wrap="square" rtlCol="0">
            <a:spAutoFit/>
          </a:bodyPr>
          <a:lstStyle/>
          <a:p>
            <a:r>
              <a:rPr lang="es-ES_tradnl" sz="1300" b="1" dirty="0" smtClean="0">
                <a:latin typeface="Arial" panose="020B0604020202020204" pitchFamily="34" charset="0"/>
                <a:cs typeface="Arial" panose="020B0604020202020204" pitchFamily="34" charset="0"/>
              </a:rPr>
              <a:t>El potencial de la biomasa </a:t>
            </a:r>
          </a:p>
          <a:p>
            <a:pPr algn="just"/>
            <a:r>
              <a:rPr lang="es-ES_tradnl" sz="1300" b="1" dirty="0">
                <a:latin typeface="Arial" panose="020B0604020202020204" pitchFamily="34" charset="0"/>
                <a:cs typeface="Arial" panose="020B0604020202020204" pitchFamily="34" charset="0"/>
              </a:rPr>
              <a:t>d</a:t>
            </a:r>
            <a:r>
              <a:rPr lang="es-ES_tradnl" sz="1300" b="1" dirty="0" smtClean="0">
                <a:latin typeface="Arial" panose="020B0604020202020204" pitchFamily="34" charset="0"/>
                <a:cs typeface="Arial" panose="020B0604020202020204" pitchFamily="34" charset="0"/>
              </a:rPr>
              <a:t>e olivar en Andalucía (España):</a:t>
            </a:r>
          </a:p>
          <a:p>
            <a:r>
              <a:rPr lang="es-ES_tradnl" sz="1300" b="1" dirty="0" smtClean="0">
                <a:latin typeface="Arial" panose="020B0604020202020204" pitchFamily="34" charset="0"/>
                <a:cs typeface="Arial" panose="020B0604020202020204" pitchFamily="34" charset="0"/>
              </a:rPr>
              <a:t>una oportunidad  para la recuperación económica ante la crisis del COVID-19</a:t>
            </a:r>
            <a:endParaRPr lang="es-ES_tradnl" sz="1300" b="1" dirty="0">
              <a:latin typeface="Arial" panose="020B0604020202020204" pitchFamily="34" charset="0"/>
              <a:cs typeface="Arial" panose="020B0604020202020204" pitchFamily="34" charset="0"/>
            </a:endParaRPr>
          </a:p>
        </p:txBody>
      </p:sp>
      <p:pic>
        <p:nvPicPr>
          <p:cNvPr id="6" name="Imagen 5">
            <a:extLst>
              <a:ext uri="{FF2B5EF4-FFF2-40B4-BE49-F238E27FC236}">
                <a16:creationId xmlns:a16="http://schemas.microsoft.com/office/drawing/2014/main" xmlns="" id="{F80BAF43-FA28-4D42-8C80-AFAD757130F9}"/>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305909" y="211016"/>
            <a:ext cx="3408190" cy="1195754"/>
          </a:xfrm>
          <a:prstGeom prst="rect">
            <a:avLst/>
          </a:prstGeom>
          <a:noFill/>
          <a:ln>
            <a:noFill/>
          </a:ln>
        </p:spPr>
      </p:pic>
      <p:sp>
        <p:nvSpPr>
          <p:cNvPr id="7" name="CuadroTexto 6">
            <a:extLst>
              <a:ext uri="{FF2B5EF4-FFF2-40B4-BE49-F238E27FC236}">
                <a16:creationId xmlns:a16="http://schemas.microsoft.com/office/drawing/2014/main" xmlns="" id="{3D9778DD-7EF1-0045-9488-FEC7072A1A1F}"/>
              </a:ext>
            </a:extLst>
          </p:cNvPr>
          <p:cNvSpPr txBox="1"/>
          <p:nvPr/>
        </p:nvSpPr>
        <p:spPr>
          <a:xfrm>
            <a:off x="127869" y="1248009"/>
            <a:ext cx="3193503" cy="584775"/>
          </a:xfrm>
          <a:prstGeom prst="rect">
            <a:avLst/>
          </a:prstGeom>
          <a:noFill/>
        </p:spPr>
        <p:txBody>
          <a:bodyPr wrap="none" rtlCol="0">
            <a:spAutoFit/>
          </a:bodyPr>
          <a:lstStyle/>
          <a:p>
            <a:r>
              <a:rPr lang="es-ES_tradnl" sz="800" dirty="0" smtClean="0">
                <a:latin typeface="Arial" panose="020B0604020202020204" pitchFamily="34" charset="0"/>
                <a:cs typeface="Arial" panose="020B0604020202020204" pitchFamily="34" charset="0"/>
              </a:rPr>
              <a:t>Jesús Marquina, María José Colinet,  María del P. Pablo- Romero</a:t>
            </a:r>
          </a:p>
          <a:p>
            <a:r>
              <a:rPr lang="es-ES_tradnl" sz="800" dirty="0" smtClean="0">
                <a:latin typeface="Arial" panose="020B0604020202020204" pitchFamily="34" charset="0"/>
                <a:cs typeface="Arial" panose="020B0604020202020204" pitchFamily="34" charset="0"/>
              </a:rPr>
              <a:t>Departamento de Análisis Económico y Economía Política</a:t>
            </a:r>
            <a:endParaRPr lang="es-ES_tradnl" sz="800" dirty="0">
              <a:latin typeface="Arial" panose="020B0604020202020204" pitchFamily="34" charset="0"/>
              <a:cs typeface="Arial" panose="020B0604020202020204" pitchFamily="34" charset="0"/>
            </a:endParaRPr>
          </a:p>
          <a:p>
            <a:r>
              <a:rPr lang="es-ES_tradnl" sz="800" dirty="0" smtClean="0">
                <a:latin typeface="Arial" panose="020B0604020202020204" pitchFamily="34" charset="0"/>
                <a:cs typeface="Arial" panose="020B0604020202020204" pitchFamily="34" charset="0"/>
              </a:rPr>
              <a:t>Facultad de Ciencias Económicas y Empresariales</a:t>
            </a:r>
          </a:p>
          <a:p>
            <a:r>
              <a:rPr lang="es-ES_tradnl" sz="800" dirty="0" smtClean="0">
                <a:latin typeface="Arial" panose="020B0604020202020204" pitchFamily="34" charset="0"/>
                <a:cs typeface="Arial" panose="020B0604020202020204" pitchFamily="34" charset="0"/>
              </a:rPr>
              <a:t>Universidad de Sevilla – Mail: jmarquinadelaossa@gmail.com</a:t>
            </a:r>
            <a:endParaRPr lang="es-ES_tradnl" sz="800" dirty="0">
              <a:latin typeface="Arial" panose="020B0604020202020204" pitchFamily="34" charset="0"/>
              <a:cs typeface="Arial" panose="020B0604020202020204" pitchFamily="34" charset="0"/>
            </a:endParaRPr>
          </a:p>
        </p:txBody>
      </p:sp>
      <p:pic>
        <p:nvPicPr>
          <p:cNvPr id="14" name="Imagen 13">
            <a:extLst>
              <a:ext uri="{FF2B5EF4-FFF2-40B4-BE49-F238E27FC236}">
                <a16:creationId xmlns:a16="http://schemas.microsoft.com/office/drawing/2014/main" xmlns="" id="{E708200F-6380-9D41-9AA4-7DC1D050EAE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5666" y="9397218"/>
            <a:ext cx="6842334" cy="508782"/>
          </a:xfrm>
          <a:prstGeom prst="rect">
            <a:avLst/>
          </a:prstGeom>
          <a:noFill/>
          <a:ln>
            <a:noFill/>
          </a:ln>
        </p:spPr>
      </p:pic>
      <p:sp>
        <p:nvSpPr>
          <p:cNvPr id="27" name="Cuadro de texto 35">
            <a:extLst>
              <a:ext uri="{FF2B5EF4-FFF2-40B4-BE49-F238E27FC236}">
                <a16:creationId xmlns:a16="http://schemas.microsoft.com/office/drawing/2014/main" xmlns="" id="{74887667-13A0-9B46-B061-4EEB7A41DE4B}"/>
              </a:ext>
            </a:extLst>
          </p:cNvPr>
          <p:cNvSpPr txBox="1">
            <a:spLocks noChangeArrowheads="1"/>
          </p:cNvSpPr>
          <p:nvPr/>
        </p:nvSpPr>
        <p:spPr bwMode="auto">
          <a:xfrm>
            <a:off x="167041" y="2287280"/>
            <a:ext cx="2808280" cy="1492281"/>
          </a:xfrm>
          <a:prstGeom prst="rect">
            <a:avLst/>
          </a:prstGeom>
          <a:noFill/>
          <a:ln w="5319">
            <a:noFill/>
            <a:prstDash val="solid"/>
            <a:miter lim="800000"/>
            <a:headEnd/>
            <a:tailEnd/>
          </a:ln>
          <a:extLst>
            <a:ext uri="{909E8E84-426E-40DD-AFC4-6F175D3DCCD1}">
              <a14:hiddenFill xmlns:a14="http://schemas.microsoft.com/office/drawing/2010/main">
                <a:solidFill>
                  <a:srgbClr val="FFFFFF"/>
                </a:solidFill>
              </a14:hiddenFill>
            </a:ext>
          </a:extLst>
        </p:spPr>
        <p:txBody>
          <a:bodyPr rot="0" vert="horz" wrap="square" lIns="0" tIns="0" rIns="0" bIns="0" anchor="t" anchorCtr="0" upright="1">
            <a:noAutofit/>
          </a:bodyPr>
          <a:lstStyle/>
          <a:p>
            <a:pPr marL="171450" marR="3810" indent="-171450" algn="just">
              <a:spcBef>
                <a:spcPts val="875"/>
              </a:spcBef>
              <a:spcAft>
                <a:spcPts val="0"/>
              </a:spcAft>
              <a:buFont typeface="Arial" panose="020B0604020202020204" pitchFamily="34" charset="0"/>
              <a:buChar char="•"/>
            </a:pPr>
            <a:r>
              <a:rPr lang="es-ES" sz="1000" dirty="0" smtClean="0">
                <a:latin typeface="Arial" panose="020B0604020202020204" pitchFamily="34" charset="0"/>
                <a:ea typeface="Arial" panose="020B0604020202020204" pitchFamily="34" charset="0"/>
              </a:rPr>
              <a:t>Promover una </a:t>
            </a:r>
            <a:r>
              <a:rPr lang="es-ES" sz="1000" b="1" dirty="0" smtClean="0">
                <a:latin typeface="Arial" panose="020B0604020202020204" pitchFamily="34" charset="0"/>
                <a:ea typeface="Arial" panose="020B0604020202020204" pitchFamily="34" charset="0"/>
              </a:rPr>
              <a:t>“Recuperación verde”</a:t>
            </a:r>
            <a:r>
              <a:rPr lang="es-ES" sz="1000" dirty="0" smtClean="0">
                <a:latin typeface="Arial" panose="020B0604020202020204" pitchFamily="34" charset="0"/>
                <a:ea typeface="Arial" panose="020B0604020202020204" pitchFamily="34" charset="0"/>
              </a:rPr>
              <a:t> como vía a la recuperación económica tras la crisis generada por el Covid-19.</a:t>
            </a:r>
          </a:p>
          <a:p>
            <a:pPr marL="171450" marR="3810" indent="-171450" algn="just">
              <a:spcBef>
                <a:spcPts val="875"/>
              </a:spcBef>
              <a:spcAft>
                <a:spcPts val="0"/>
              </a:spcAft>
              <a:buFont typeface="Arial" panose="020B0604020202020204" pitchFamily="34" charset="0"/>
              <a:buChar char="•"/>
            </a:pPr>
            <a:r>
              <a:rPr lang="es-ES" sz="1000" dirty="0" smtClean="0">
                <a:latin typeface="Arial" panose="020B0604020202020204" pitchFamily="34" charset="0"/>
                <a:ea typeface="Arial" panose="020B0604020202020204" pitchFamily="34" charset="0"/>
              </a:rPr>
              <a:t> Enaltecer el elevado potencial que presenta la biomasa de olivar en Andalucía (España).</a:t>
            </a:r>
          </a:p>
          <a:p>
            <a:pPr marL="171450" marR="3810" indent="-171450" algn="just">
              <a:spcBef>
                <a:spcPts val="875"/>
              </a:spcBef>
              <a:spcAft>
                <a:spcPts val="0"/>
              </a:spcAft>
              <a:buFont typeface="Arial" panose="020B0604020202020204" pitchFamily="34" charset="0"/>
              <a:buChar char="•"/>
            </a:pPr>
            <a:r>
              <a:rPr lang="es-ES" sz="1000" dirty="0" smtClean="0">
                <a:effectLst/>
                <a:latin typeface="Arial" panose="020B0604020202020204" pitchFamily="34" charset="0"/>
                <a:ea typeface="Arial" panose="020B0604020202020204" pitchFamily="34" charset="0"/>
              </a:rPr>
              <a:t>Destacar el elevado grado de desaprovechamiento de este recurso energético en esta región.</a:t>
            </a:r>
            <a:endParaRPr lang="ca-ES" sz="1000" dirty="0">
              <a:effectLst/>
              <a:latin typeface="Arial" panose="020B0604020202020204" pitchFamily="34" charset="0"/>
              <a:ea typeface="Arial" panose="020B0604020202020204" pitchFamily="34" charset="0"/>
            </a:endParaRPr>
          </a:p>
        </p:txBody>
      </p:sp>
      <p:sp>
        <p:nvSpPr>
          <p:cNvPr id="28" name="Rectángulo 27">
            <a:extLst>
              <a:ext uri="{FF2B5EF4-FFF2-40B4-BE49-F238E27FC236}">
                <a16:creationId xmlns:a16="http://schemas.microsoft.com/office/drawing/2014/main" xmlns="" id="{C3E74BFF-2FAA-244E-B27C-7964D66DC949}"/>
              </a:ext>
            </a:extLst>
          </p:cNvPr>
          <p:cNvSpPr/>
          <p:nvPr/>
        </p:nvSpPr>
        <p:spPr>
          <a:xfrm>
            <a:off x="189753" y="1853385"/>
            <a:ext cx="2808279" cy="313522"/>
          </a:xfrm>
          <a:prstGeom prst="rect">
            <a:avLst/>
          </a:prstGeom>
          <a:solidFill>
            <a:srgbClr val="DBFFFF"/>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200" b="1" dirty="0">
                <a:solidFill>
                  <a:schemeClr val="tx1"/>
                </a:solidFill>
                <a:latin typeface="Arial" panose="020B0604020202020204" pitchFamily="34" charset="0"/>
                <a:cs typeface="Arial" panose="020B0604020202020204" pitchFamily="34" charset="0"/>
              </a:rPr>
              <a:t>OBJETIVOS / OBJECTIVES</a:t>
            </a:r>
          </a:p>
        </p:txBody>
      </p:sp>
      <p:sp>
        <p:nvSpPr>
          <p:cNvPr id="29" name="Rectángulo 28">
            <a:extLst>
              <a:ext uri="{FF2B5EF4-FFF2-40B4-BE49-F238E27FC236}">
                <a16:creationId xmlns:a16="http://schemas.microsoft.com/office/drawing/2014/main" xmlns="" id="{A060FCC1-C598-E846-9235-A9278356C3D0}"/>
              </a:ext>
            </a:extLst>
          </p:cNvPr>
          <p:cNvSpPr/>
          <p:nvPr/>
        </p:nvSpPr>
        <p:spPr>
          <a:xfrm>
            <a:off x="3132943" y="1853385"/>
            <a:ext cx="3581154" cy="313522"/>
          </a:xfrm>
          <a:prstGeom prst="rect">
            <a:avLst/>
          </a:prstGeom>
          <a:solidFill>
            <a:srgbClr val="DBFFFF"/>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200" b="1" dirty="0">
                <a:solidFill>
                  <a:schemeClr val="tx1"/>
                </a:solidFill>
                <a:latin typeface="Arial" panose="020B0604020202020204" pitchFamily="34" charset="0"/>
                <a:cs typeface="Arial" panose="020B0604020202020204" pitchFamily="34" charset="0"/>
              </a:rPr>
              <a:t>METODOLOGÍA / METHODOLOGY</a:t>
            </a:r>
          </a:p>
        </p:txBody>
      </p:sp>
      <p:sp>
        <p:nvSpPr>
          <p:cNvPr id="30" name="Cuadro de texto 35">
            <a:extLst>
              <a:ext uri="{FF2B5EF4-FFF2-40B4-BE49-F238E27FC236}">
                <a16:creationId xmlns:a16="http://schemas.microsoft.com/office/drawing/2014/main" xmlns="" id="{D555C621-ADC9-9647-9D4F-7E356FCF936B}"/>
              </a:ext>
            </a:extLst>
          </p:cNvPr>
          <p:cNvSpPr txBox="1">
            <a:spLocks noChangeArrowheads="1"/>
          </p:cNvSpPr>
          <p:nvPr/>
        </p:nvSpPr>
        <p:spPr bwMode="auto">
          <a:xfrm>
            <a:off x="3132944" y="2281916"/>
            <a:ext cx="3581154" cy="1484966"/>
          </a:xfrm>
          <a:prstGeom prst="rect">
            <a:avLst/>
          </a:prstGeom>
          <a:noFill/>
          <a:ln w="5319">
            <a:noFill/>
            <a:prstDash val="solid"/>
            <a:miter lim="800000"/>
            <a:headEnd/>
            <a:tailEnd/>
          </a:ln>
          <a:extLst>
            <a:ext uri="{909E8E84-426E-40DD-AFC4-6F175D3DCCD1}">
              <a14:hiddenFill xmlns:a14="http://schemas.microsoft.com/office/drawing/2010/main">
                <a:solidFill>
                  <a:srgbClr val="FFFFFF"/>
                </a:solidFill>
              </a14:hiddenFill>
            </a:ext>
          </a:extLst>
        </p:spPr>
        <p:txBody>
          <a:bodyPr rot="0" vert="horz" wrap="square" lIns="0" tIns="0" rIns="0" bIns="0" anchor="t" anchorCtr="0" upright="1">
            <a:noAutofit/>
          </a:bodyPr>
          <a:lstStyle/>
          <a:p>
            <a:pPr marR="3810" algn="just">
              <a:spcBef>
                <a:spcPts val="875"/>
              </a:spcBef>
              <a:spcAft>
                <a:spcPts val="0"/>
              </a:spcAft>
            </a:pPr>
            <a:r>
              <a:rPr lang="es-ES" sz="1000" dirty="0" smtClean="0">
                <a:latin typeface="Arial" panose="020B0604020202020204" pitchFamily="34" charset="0"/>
                <a:ea typeface="Arial" panose="020B0604020202020204" pitchFamily="34" charset="0"/>
                <a:cs typeface="Arial" panose="020B0604020202020204" pitchFamily="34" charset="0"/>
              </a:rPr>
              <a:t>El procedimiento metodológico se divide en tres partes,  determinándose:</a:t>
            </a:r>
          </a:p>
          <a:p>
            <a:pPr marR="3810" algn="just">
              <a:spcBef>
                <a:spcPts val="875"/>
              </a:spcBef>
              <a:spcAft>
                <a:spcPts val="0"/>
              </a:spcAft>
            </a:pPr>
            <a:r>
              <a:rPr lang="es-ES" sz="1000" b="1" dirty="0" smtClean="0">
                <a:effectLst/>
                <a:latin typeface="Arial" panose="020B0604020202020204" pitchFamily="34" charset="0"/>
                <a:ea typeface="Arial" panose="020B0604020202020204" pitchFamily="34" charset="0"/>
                <a:cs typeface="Arial" panose="020B0604020202020204" pitchFamily="34" charset="0"/>
              </a:rPr>
              <a:t>1ª</a:t>
            </a:r>
            <a:r>
              <a:rPr lang="es-ES" sz="1000" dirty="0" smtClean="0">
                <a:effectLst/>
                <a:latin typeface="Arial" panose="020B0604020202020204" pitchFamily="34" charset="0"/>
                <a:ea typeface="Arial" panose="020B0604020202020204" pitchFamily="34" charset="0"/>
                <a:cs typeface="Arial" panose="020B0604020202020204" pitchFamily="34" charset="0"/>
              </a:rPr>
              <a:t> </a:t>
            </a:r>
            <a:r>
              <a:rPr lang="es-ES" sz="1000" dirty="0">
                <a:latin typeface="Arial" panose="020B0604020202020204" pitchFamily="34" charset="0"/>
                <a:cs typeface="Arial" panose="020B0604020202020204" pitchFamily="34" charset="0"/>
              </a:rPr>
              <a:t>L</a:t>
            </a:r>
            <a:r>
              <a:rPr lang="es-ES" sz="1000" dirty="0" smtClean="0">
                <a:latin typeface="Arial" panose="020B0604020202020204" pitchFamily="34" charset="0"/>
                <a:cs typeface="Arial" panose="020B0604020202020204" pitchFamily="34" charset="0"/>
              </a:rPr>
              <a:t>a </a:t>
            </a:r>
            <a:r>
              <a:rPr lang="es-ES" sz="1000" dirty="0">
                <a:latin typeface="Arial" panose="020B0604020202020204" pitchFamily="34" charset="0"/>
                <a:cs typeface="Arial" panose="020B0604020202020204" pitchFamily="34" charset="0"/>
              </a:rPr>
              <a:t>cantidad de biomasa que se puede obtener a partir de los residuos del olivar en los distintos </a:t>
            </a:r>
            <a:r>
              <a:rPr lang="es-ES" sz="1000" dirty="0" smtClean="0">
                <a:latin typeface="Arial" panose="020B0604020202020204" pitchFamily="34" charset="0"/>
                <a:cs typeface="Arial" panose="020B0604020202020204" pitchFamily="34" charset="0"/>
              </a:rPr>
              <a:t>procesos.</a:t>
            </a:r>
          </a:p>
          <a:p>
            <a:pPr marR="3810" algn="just">
              <a:spcBef>
                <a:spcPts val="875"/>
              </a:spcBef>
              <a:spcAft>
                <a:spcPts val="0"/>
              </a:spcAft>
            </a:pPr>
            <a:r>
              <a:rPr lang="es-ES" sz="1000" b="1" dirty="0" smtClean="0">
                <a:effectLst/>
                <a:latin typeface="Arial" panose="020B0604020202020204" pitchFamily="34" charset="0"/>
                <a:ea typeface="Arial" panose="020B0604020202020204" pitchFamily="34" charset="0"/>
                <a:cs typeface="Arial" panose="020B0604020202020204" pitchFamily="34" charset="0"/>
              </a:rPr>
              <a:t>2ª</a:t>
            </a:r>
            <a:r>
              <a:rPr lang="es-ES" sz="1000" dirty="0" smtClean="0">
                <a:effectLst/>
                <a:latin typeface="Arial" panose="020B0604020202020204" pitchFamily="34" charset="0"/>
                <a:ea typeface="Arial" panose="020B0604020202020204" pitchFamily="34" charset="0"/>
                <a:cs typeface="Arial" panose="020B0604020202020204" pitchFamily="34" charset="0"/>
              </a:rPr>
              <a:t> </a:t>
            </a:r>
            <a:r>
              <a:rPr lang="es-ES" sz="1000" dirty="0">
                <a:latin typeface="Arial" panose="020B0604020202020204" pitchFamily="34" charset="0"/>
                <a:cs typeface="Arial" panose="020B0604020202020204" pitchFamily="34" charset="0"/>
              </a:rPr>
              <a:t>L</a:t>
            </a:r>
            <a:r>
              <a:rPr lang="es-ES" sz="1000" dirty="0" smtClean="0">
                <a:latin typeface="Arial" panose="020B0604020202020204" pitchFamily="34" charset="0"/>
                <a:cs typeface="Arial" panose="020B0604020202020204" pitchFamily="34" charset="0"/>
              </a:rPr>
              <a:t>a </a:t>
            </a:r>
            <a:r>
              <a:rPr lang="es-ES" sz="1000" dirty="0">
                <a:latin typeface="Arial" panose="020B0604020202020204" pitchFamily="34" charset="0"/>
                <a:cs typeface="Arial" panose="020B0604020202020204" pitchFamily="34" charset="0"/>
              </a:rPr>
              <a:t>máxima cantidad de energía eléctrica y térmica que puede obtenerse a partir de dichos residuos</a:t>
            </a:r>
            <a:r>
              <a:rPr lang="es-ES" sz="1000" dirty="0" smtClean="0">
                <a:latin typeface="Arial" panose="020B0604020202020204" pitchFamily="34" charset="0"/>
                <a:cs typeface="Arial" panose="020B0604020202020204" pitchFamily="34" charset="0"/>
              </a:rPr>
              <a:t>.</a:t>
            </a:r>
          </a:p>
          <a:p>
            <a:pPr marR="3810" algn="just">
              <a:spcBef>
                <a:spcPts val="875"/>
              </a:spcBef>
              <a:spcAft>
                <a:spcPts val="0"/>
              </a:spcAft>
            </a:pPr>
            <a:r>
              <a:rPr lang="es-ES" sz="1000" b="1" dirty="0" smtClean="0">
                <a:latin typeface="Arial" panose="020B0604020202020204" pitchFamily="34" charset="0"/>
                <a:cs typeface="Arial" panose="020B0604020202020204" pitchFamily="34" charset="0"/>
              </a:rPr>
              <a:t>3ª</a:t>
            </a:r>
            <a:r>
              <a:rPr lang="es-ES" sz="1000" dirty="0" smtClean="0">
                <a:latin typeface="Arial" panose="020B0604020202020204" pitchFamily="34" charset="0"/>
                <a:cs typeface="Arial" panose="020B0604020202020204" pitchFamily="34" charset="0"/>
              </a:rPr>
              <a:t> El </a:t>
            </a:r>
            <a:r>
              <a:rPr lang="es-ES" sz="1000" dirty="0">
                <a:latin typeface="Arial" panose="020B0604020202020204" pitchFamily="34" charset="0"/>
                <a:cs typeface="Arial" panose="020B0604020202020204" pitchFamily="34" charset="0"/>
              </a:rPr>
              <a:t>valor económico de los usos térmicos y </a:t>
            </a:r>
            <a:r>
              <a:rPr lang="es-ES" sz="1000" dirty="0" smtClean="0">
                <a:latin typeface="Arial" panose="020B0604020202020204" pitchFamily="34" charset="0"/>
                <a:cs typeface="Arial" panose="020B0604020202020204" pitchFamily="34" charset="0"/>
              </a:rPr>
              <a:t>eléctricos.</a:t>
            </a:r>
            <a:endParaRPr lang="ca-ES" sz="1000" dirty="0">
              <a:effectLst/>
              <a:latin typeface="Arial" panose="020B0604020202020204" pitchFamily="34" charset="0"/>
              <a:ea typeface="Arial" panose="020B0604020202020204" pitchFamily="34" charset="0"/>
              <a:cs typeface="Arial" panose="020B0604020202020204" pitchFamily="34" charset="0"/>
            </a:endParaRPr>
          </a:p>
        </p:txBody>
      </p:sp>
      <p:sp>
        <p:nvSpPr>
          <p:cNvPr id="31" name="Rectángulo 30">
            <a:extLst>
              <a:ext uri="{FF2B5EF4-FFF2-40B4-BE49-F238E27FC236}">
                <a16:creationId xmlns:a16="http://schemas.microsoft.com/office/drawing/2014/main" xmlns="" id="{3AAA749A-D7D8-334A-91D4-36BD496391B7}"/>
              </a:ext>
            </a:extLst>
          </p:cNvPr>
          <p:cNvSpPr/>
          <p:nvPr/>
        </p:nvSpPr>
        <p:spPr>
          <a:xfrm>
            <a:off x="194067" y="3808529"/>
            <a:ext cx="3797631" cy="333766"/>
          </a:xfrm>
          <a:prstGeom prst="rect">
            <a:avLst/>
          </a:prstGeom>
          <a:solidFill>
            <a:srgbClr val="DBFFFF"/>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200" b="1" dirty="0">
                <a:solidFill>
                  <a:schemeClr val="tx1"/>
                </a:solidFill>
                <a:latin typeface="Arial" panose="020B0604020202020204" pitchFamily="34" charset="0"/>
                <a:cs typeface="Arial" panose="020B0604020202020204" pitchFamily="34" charset="0"/>
              </a:rPr>
              <a:t>GRÁFICOS Y TABLAS / GRAPHS AND TEXT</a:t>
            </a:r>
          </a:p>
        </p:txBody>
      </p:sp>
      <p:sp>
        <p:nvSpPr>
          <p:cNvPr id="33" name="Rectángulo 32">
            <a:extLst>
              <a:ext uri="{FF2B5EF4-FFF2-40B4-BE49-F238E27FC236}">
                <a16:creationId xmlns:a16="http://schemas.microsoft.com/office/drawing/2014/main" xmlns="" id="{5A6573C0-7AE4-5044-A0F0-75141C751CEF}"/>
              </a:ext>
            </a:extLst>
          </p:cNvPr>
          <p:cNvSpPr/>
          <p:nvPr/>
        </p:nvSpPr>
        <p:spPr>
          <a:xfrm>
            <a:off x="4137282" y="3805382"/>
            <a:ext cx="2576815" cy="327010"/>
          </a:xfrm>
          <a:prstGeom prst="rect">
            <a:avLst/>
          </a:prstGeom>
          <a:solidFill>
            <a:srgbClr val="DBFFFF"/>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200" b="1" dirty="0">
                <a:solidFill>
                  <a:schemeClr val="tx1"/>
                </a:solidFill>
                <a:latin typeface="Arial" panose="020B0604020202020204" pitchFamily="34" charset="0"/>
                <a:cs typeface="Arial" panose="020B0604020202020204" pitchFamily="34" charset="0"/>
              </a:rPr>
              <a:t>RESULTADOS / RESULTS</a:t>
            </a:r>
          </a:p>
        </p:txBody>
      </p:sp>
      <p:sp>
        <p:nvSpPr>
          <p:cNvPr id="34" name="Cuadro de texto 35">
            <a:extLst>
              <a:ext uri="{FF2B5EF4-FFF2-40B4-BE49-F238E27FC236}">
                <a16:creationId xmlns:a16="http://schemas.microsoft.com/office/drawing/2014/main" xmlns="" id="{FC7BE44C-CEDF-0142-85DA-0D001D09322E}"/>
              </a:ext>
            </a:extLst>
          </p:cNvPr>
          <p:cNvSpPr txBox="1">
            <a:spLocks noChangeArrowheads="1"/>
          </p:cNvSpPr>
          <p:nvPr/>
        </p:nvSpPr>
        <p:spPr bwMode="auto">
          <a:xfrm>
            <a:off x="4137284" y="4247153"/>
            <a:ext cx="2576813" cy="3668852"/>
          </a:xfrm>
          <a:prstGeom prst="rect">
            <a:avLst/>
          </a:prstGeom>
          <a:noFill/>
          <a:ln w="5319">
            <a:noFill/>
            <a:prstDash val="solid"/>
            <a:miter lim="800000"/>
            <a:headEnd/>
            <a:tailEnd/>
          </a:ln>
          <a:extLst>
            <a:ext uri="{909E8E84-426E-40DD-AFC4-6F175D3DCCD1}">
              <a14:hiddenFill xmlns:a14="http://schemas.microsoft.com/office/drawing/2010/main">
                <a:solidFill>
                  <a:srgbClr val="FFFFFF"/>
                </a:solidFill>
              </a14:hiddenFill>
            </a:ext>
          </a:extLst>
        </p:spPr>
        <p:txBody>
          <a:bodyPr rot="0" vert="horz" wrap="square" lIns="0" tIns="0" rIns="0" bIns="0" anchor="t" anchorCtr="0" upright="1">
            <a:noAutofit/>
          </a:bodyPr>
          <a:lstStyle/>
          <a:p>
            <a:pPr marR="3810" algn="just">
              <a:spcBef>
                <a:spcPts val="875"/>
              </a:spcBef>
              <a:spcAft>
                <a:spcPts val="0"/>
              </a:spcAft>
            </a:pPr>
            <a:r>
              <a:rPr lang="es-ES" sz="1000" dirty="0">
                <a:latin typeface="Arial" panose="020B0604020202020204" pitchFamily="34" charset="0"/>
                <a:cs typeface="Arial" panose="020B0604020202020204" pitchFamily="34" charset="0"/>
              </a:rPr>
              <a:t>Los </a:t>
            </a:r>
            <a:r>
              <a:rPr lang="es-ES" sz="1000" dirty="0" smtClean="0">
                <a:latin typeface="Arial" panose="020B0604020202020204" pitchFamily="34" charset="0"/>
                <a:cs typeface="Arial" panose="020B0604020202020204" pitchFamily="34" charset="0"/>
              </a:rPr>
              <a:t>resultados obtenidos (tabla 1) </a:t>
            </a:r>
            <a:r>
              <a:rPr lang="es-ES" sz="1000" dirty="0">
                <a:latin typeface="Arial" panose="020B0604020202020204" pitchFamily="34" charset="0"/>
                <a:cs typeface="Arial" panose="020B0604020202020204" pitchFamily="34" charset="0"/>
              </a:rPr>
              <a:t>reflejan el elevado potencial que tiene Andalucía en biomasa de olivar</a:t>
            </a:r>
            <a:r>
              <a:rPr lang="es-ES" sz="1000" dirty="0" smtClean="0">
                <a:latin typeface="Arial" panose="020B0604020202020204" pitchFamily="34" charset="0"/>
                <a:cs typeface="Arial" panose="020B0604020202020204" pitchFamily="34" charset="0"/>
              </a:rPr>
              <a:t>.</a:t>
            </a:r>
            <a:r>
              <a:rPr lang="es-ES" sz="1000" dirty="0">
                <a:latin typeface="Arial" panose="020B0604020202020204" pitchFamily="34" charset="0"/>
                <a:cs typeface="Arial" panose="020B0604020202020204" pitchFamily="34" charset="0"/>
              </a:rPr>
              <a:t> </a:t>
            </a:r>
            <a:r>
              <a:rPr lang="es-ES" sz="1000" dirty="0" smtClean="0">
                <a:latin typeface="Arial" panose="020B0604020202020204" pitchFamily="34" charset="0"/>
                <a:cs typeface="Arial" panose="020B0604020202020204" pitchFamily="34" charset="0"/>
              </a:rPr>
              <a:t>Si </a:t>
            </a:r>
            <a:r>
              <a:rPr lang="es-ES" sz="1000" dirty="0">
                <a:latin typeface="Arial" panose="020B0604020202020204" pitchFamily="34" charset="0"/>
                <a:cs typeface="Arial" panose="020B0604020202020204" pitchFamily="34" charset="0"/>
              </a:rPr>
              <a:t>se comparan los datos reales con los resultados potenciales se puede reflejar el elevado desaprovechamiento que existe de los subproductos del olivar y su sector agroindustrial en Andalucía para usos térmicos y </a:t>
            </a:r>
            <a:r>
              <a:rPr lang="es-ES" sz="1000" dirty="0" smtClean="0">
                <a:latin typeface="Arial" panose="020B0604020202020204" pitchFamily="34" charset="0"/>
                <a:cs typeface="Arial" panose="020B0604020202020204" pitchFamily="34" charset="0"/>
              </a:rPr>
              <a:t>eléctricos.</a:t>
            </a:r>
          </a:p>
          <a:p>
            <a:pPr marR="3810" algn="just">
              <a:spcBef>
                <a:spcPts val="875"/>
              </a:spcBef>
              <a:spcAft>
                <a:spcPts val="0"/>
              </a:spcAft>
            </a:pPr>
            <a:r>
              <a:rPr lang="es-ES" sz="1000" dirty="0" smtClean="0">
                <a:latin typeface="Arial" panose="020B0604020202020204" pitchFamily="34" charset="0"/>
                <a:cs typeface="Arial" panose="020B0604020202020204" pitchFamily="34" charset="0"/>
              </a:rPr>
              <a:t>Por su parte, a través de estos resultados (figura 1) también se puede observar </a:t>
            </a:r>
            <a:r>
              <a:rPr lang="es-ES" sz="1000" dirty="0">
                <a:latin typeface="Arial" panose="020B0604020202020204" pitchFamily="34" charset="0"/>
                <a:cs typeface="Arial" panose="020B0604020202020204" pitchFamily="34" charset="0"/>
              </a:rPr>
              <a:t>que el valor económico de la biomasa del olivar es superior al precio de mercado. De este modo, se considera factible que la biomasa del olivar pudiese ser utilizada en un mayor grado que en la actualidad. En este sentido, es necesario la puesta en funcionamiento de más plantas de generación eléctrica y de instalaciones térmicas generadoras de energía.</a:t>
            </a:r>
            <a:endParaRPr lang="ca-ES" sz="1000" dirty="0">
              <a:effectLst/>
              <a:latin typeface="Arial" panose="020B0604020202020204" pitchFamily="34" charset="0"/>
              <a:ea typeface="Arial" panose="020B0604020202020204" pitchFamily="34" charset="0"/>
              <a:cs typeface="Arial" panose="020B0604020202020204" pitchFamily="34" charset="0"/>
            </a:endParaRPr>
          </a:p>
        </p:txBody>
      </p:sp>
      <p:sp>
        <p:nvSpPr>
          <p:cNvPr id="35" name="Rectángulo 34">
            <a:extLst>
              <a:ext uri="{FF2B5EF4-FFF2-40B4-BE49-F238E27FC236}">
                <a16:creationId xmlns:a16="http://schemas.microsoft.com/office/drawing/2014/main" xmlns="" id="{EC0834D4-C66C-7640-B5A2-7FBD18EFD9DE}"/>
              </a:ext>
            </a:extLst>
          </p:cNvPr>
          <p:cNvSpPr/>
          <p:nvPr/>
        </p:nvSpPr>
        <p:spPr>
          <a:xfrm>
            <a:off x="200033" y="8076115"/>
            <a:ext cx="3797631" cy="259426"/>
          </a:xfrm>
          <a:prstGeom prst="rect">
            <a:avLst/>
          </a:prstGeom>
          <a:solidFill>
            <a:srgbClr val="DBFFFF"/>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200" b="1" dirty="0">
                <a:solidFill>
                  <a:schemeClr val="tx1"/>
                </a:solidFill>
                <a:latin typeface="Arial" panose="020B0604020202020204" pitchFamily="34" charset="0"/>
                <a:cs typeface="Arial" panose="020B0604020202020204" pitchFamily="34" charset="0"/>
              </a:rPr>
              <a:t>CONCLUSIONES / CONCLUSIONS</a:t>
            </a:r>
          </a:p>
        </p:txBody>
      </p:sp>
      <p:sp>
        <p:nvSpPr>
          <p:cNvPr id="36" name="Rectángulo 35">
            <a:extLst>
              <a:ext uri="{FF2B5EF4-FFF2-40B4-BE49-F238E27FC236}">
                <a16:creationId xmlns:a16="http://schemas.microsoft.com/office/drawing/2014/main" xmlns="" id="{6682FDF2-B296-4644-BD29-08FBD26A8EAB}"/>
              </a:ext>
            </a:extLst>
          </p:cNvPr>
          <p:cNvSpPr/>
          <p:nvPr/>
        </p:nvSpPr>
        <p:spPr>
          <a:xfrm>
            <a:off x="4114048" y="8076115"/>
            <a:ext cx="2576815" cy="273022"/>
          </a:xfrm>
          <a:prstGeom prst="rect">
            <a:avLst/>
          </a:prstGeom>
          <a:solidFill>
            <a:srgbClr val="DBFFFF"/>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200" b="1" dirty="0">
                <a:solidFill>
                  <a:schemeClr val="tx1"/>
                </a:solidFill>
                <a:latin typeface="Arial" panose="020B0604020202020204" pitchFamily="34" charset="0"/>
                <a:cs typeface="Arial" panose="020B0604020202020204" pitchFamily="34" charset="0"/>
              </a:rPr>
              <a:t>REFERENCIAS / REFERENCES</a:t>
            </a:r>
          </a:p>
        </p:txBody>
      </p:sp>
      <p:sp>
        <p:nvSpPr>
          <p:cNvPr id="37" name="Cuadro de texto 35">
            <a:extLst>
              <a:ext uri="{FF2B5EF4-FFF2-40B4-BE49-F238E27FC236}">
                <a16:creationId xmlns:a16="http://schemas.microsoft.com/office/drawing/2014/main" xmlns="" id="{D7DF5759-FFA7-5745-A724-1F1CE74CF7FE}"/>
              </a:ext>
            </a:extLst>
          </p:cNvPr>
          <p:cNvSpPr txBox="1">
            <a:spLocks noChangeArrowheads="1"/>
          </p:cNvSpPr>
          <p:nvPr/>
        </p:nvSpPr>
        <p:spPr bwMode="auto">
          <a:xfrm>
            <a:off x="200033" y="8445518"/>
            <a:ext cx="3797631" cy="932416"/>
          </a:xfrm>
          <a:prstGeom prst="rect">
            <a:avLst/>
          </a:prstGeom>
          <a:noFill/>
          <a:ln w="5319">
            <a:noFill/>
            <a:prstDash val="solid"/>
            <a:miter lim="800000"/>
            <a:headEnd/>
            <a:tailEnd/>
          </a:ln>
          <a:extLst>
            <a:ext uri="{909E8E84-426E-40DD-AFC4-6F175D3DCCD1}">
              <a14:hiddenFill xmlns:a14="http://schemas.microsoft.com/office/drawing/2010/main">
                <a:solidFill>
                  <a:srgbClr val="FFFFFF"/>
                </a:solidFill>
              </a14:hiddenFill>
            </a:ext>
          </a:extLst>
        </p:spPr>
        <p:txBody>
          <a:bodyPr rot="0" vert="horz" wrap="square" lIns="0" tIns="0" rIns="0" bIns="0" anchor="t" anchorCtr="0" upright="1">
            <a:noAutofit/>
          </a:bodyPr>
          <a:lstStyle/>
          <a:p>
            <a:pPr marR="3810" algn="just">
              <a:spcBef>
                <a:spcPts val="875"/>
              </a:spcBef>
              <a:spcAft>
                <a:spcPts val="0"/>
              </a:spcAft>
            </a:pPr>
            <a:r>
              <a:rPr lang="es-ES" sz="1000" dirty="0" smtClean="0">
                <a:latin typeface="Arial" panose="020B0604020202020204" pitchFamily="34" charset="0"/>
                <a:cs typeface="Arial" panose="020B0604020202020204" pitchFamily="34" charset="0"/>
              </a:rPr>
              <a:t>En la actualidad, existe un 69,23% de desaprovechamiento de residuos de olivar. Una mayor apuesta por la biomasa de olivar  incentivaría de manera positiva el panorama económico provocado por la crisis del Covid-19, promoviendo la inversión, la bioeconomía y creando empleo. </a:t>
            </a:r>
            <a:endParaRPr lang="ca-ES" sz="1000" dirty="0">
              <a:effectLst/>
              <a:latin typeface="Arial" panose="020B0604020202020204" pitchFamily="34" charset="0"/>
              <a:ea typeface="Arial" panose="020B0604020202020204" pitchFamily="34" charset="0"/>
              <a:cs typeface="Arial" panose="020B0604020202020204" pitchFamily="34" charset="0"/>
            </a:endParaRPr>
          </a:p>
        </p:txBody>
      </p:sp>
      <p:sp>
        <p:nvSpPr>
          <p:cNvPr id="38" name="Cuadro de texto 35">
            <a:extLst>
              <a:ext uri="{FF2B5EF4-FFF2-40B4-BE49-F238E27FC236}">
                <a16:creationId xmlns:a16="http://schemas.microsoft.com/office/drawing/2014/main" xmlns="" id="{125D3899-A065-B540-9BC4-B53D9E759EF9}"/>
              </a:ext>
            </a:extLst>
          </p:cNvPr>
          <p:cNvSpPr txBox="1">
            <a:spLocks noChangeArrowheads="1"/>
          </p:cNvSpPr>
          <p:nvPr/>
        </p:nvSpPr>
        <p:spPr bwMode="auto">
          <a:xfrm>
            <a:off x="4138237" y="8432233"/>
            <a:ext cx="2552626" cy="927096"/>
          </a:xfrm>
          <a:prstGeom prst="rect">
            <a:avLst/>
          </a:prstGeom>
          <a:noFill/>
          <a:ln w="5319">
            <a:noFill/>
            <a:prstDash val="solid"/>
            <a:miter lim="800000"/>
            <a:headEnd/>
            <a:tailEnd/>
          </a:ln>
          <a:extLst>
            <a:ext uri="{909E8E84-426E-40DD-AFC4-6F175D3DCCD1}">
              <a14:hiddenFill xmlns:a14="http://schemas.microsoft.com/office/drawing/2010/main">
                <a:solidFill>
                  <a:srgbClr val="FFFFFF"/>
                </a:solidFill>
              </a14:hiddenFill>
            </a:ext>
          </a:extLst>
        </p:spPr>
        <p:txBody>
          <a:bodyPr rot="0" vert="horz" wrap="square" lIns="0" tIns="0" rIns="0" bIns="0" anchor="t" anchorCtr="0" upright="1">
            <a:noAutofit/>
          </a:bodyPr>
          <a:lstStyle/>
          <a:p>
            <a:pPr marR="3810" algn="just">
              <a:spcBef>
                <a:spcPts val="875"/>
              </a:spcBef>
              <a:spcAft>
                <a:spcPts val="0"/>
              </a:spcAft>
            </a:pPr>
            <a:r>
              <a:rPr lang="es-ES" sz="700" dirty="0" smtClean="0">
                <a:latin typeface="Arial" panose="020B0604020202020204" pitchFamily="34" charset="0"/>
                <a:cs typeface="Arial" panose="020B0604020202020204" pitchFamily="34" charset="0"/>
              </a:rPr>
              <a:t>1, Agencia </a:t>
            </a:r>
            <a:r>
              <a:rPr lang="es-ES" sz="700" dirty="0">
                <a:latin typeface="Arial" panose="020B0604020202020204" pitchFamily="34" charset="0"/>
                <a:cs typeface="Arial" panose="020B0604020202020204" pitchFamily="34" charset="0"/>
              </a:rPr>
              <a:t>Andaluza de la Energía. La biomasa en Andalucía, https://</a:t>
            </a:r>
            <a:r>
              <a:rPr lang="es-ES" sz="700" dirty="0" smtClean="0">
                <a:latin typeface="Arial" panose="020B0604020202020204" pitchFamily="34" charset="0"/>
                <a:cs typeface="Arial" panose="020B0604020202020204" pitchFamily="34" charset="0"/>
              </a:rPr>
              <a:t>www.agenciaandaluzadelaenergia.es/sites/default/files/documentos/la_biomasa_en_andalucia_diciembre_2017.pdf</a:t>
            </a:r>
          </a:p>
          <a:p>
            <a:pPr marR="3810" algn="just">
              <a:spcBef>
                <a:spcPts val="875"/>
              </a:spcBef>
              <a:spcAft>
                <a:spcPts val="0"/>
              </a:spcAft>
            </a:pPr>
            <a:r>
              <a:rPr lang="es-ES" sz="700" dirty="0" smtClean="0">
                <a:effectLst/>
                <a:latin typeface="Arial" panose="020B0604020202020204" pitchFamily="34" charset="0"/>
                <a:ea typeface="Arial" panose="020B0604020202020204" pitchFamily="34" charset="0"/>
                <a:cs typeface="Arial" panose="020B0604020202020204" pitchFamily="34" charset="0"/>
              </a:rPr>
              <a:t>2. </a:t>
            </a:r>
            <a:r>
              <a:rPr lang="es-ES" sz="800" dirty="0"/>
              <a:t>Instituto para la Diversificación y Ahorro de la Energía (IDAE). Informe de precios de la biomasa, https://www.idae.es/sites/default/files/estudios_informes_y_estadisticas/informe_precios_biomasa_usos_termicos_4t_2018.v2.pdf </a:t>
            </a:r>
            <a:endParaRPr lang="es-ES" sz="800" dirty="0" smtClean="0"/>
          </a:p>
          <a:p>
            <a:pPr marR="3810" algn="just">
              <a:spcBef>
                <a:spcPts val="875"/>
              </a:spcBef>
              <a:spcAft>
                <a:spcPts val="0"/>
              </a:spcAft>
            </a:pPr>
            <a:endParaRPr lang="es-ES" sz="700" dirty="0" smtClean="0">
              <a:effectLst/>
              <a:latin typeface="Arial" panose="020B0604020202020204" pitchFamily="34" charset="0"/>
              <a:ea typeface="Arial" panose="020B0604020202020204" pitchFamily="34" charset="0"/>
              <a:cs typeface="Arial" panose="020B0604020202020204" pitchFamily="34" charset="0"/>
            </a:endParaRPr>
          </a:p>
        </p:txBody>
      </p:sp>
      <p:graphicFrame>
        <p:nvGraphicFramePr>
          <p:cNvPr id="2" name="Tabla 1"/>
          <p:cNvGraphicFramePr>
            <a:graphicFrameLocks noGrp="1"/>
          </p:cNvGraphicFramePr>
          <p:nvPr>
            <p:extLst>
              <p:ext uri="{D42A27DB-BD31-4B8C-83A1-F6EECF244321}">
                <p14:modId xmlns:p14="http://schemas.microsoft.com/office/powerpoint/2010/main" val="4009436303"/>
              </p:ext>
            </p:extLst>
          </p:nvPr>
        </p:nvGraphicFramePr>
        <p:xfrm>
          <a:off x="179472" y="4604705"/>
          <a:ext cx="3818192" cy="1793748"/>
        </p:xfrm>
        <a:graphic>
          <a:graphicData uri="http://schemas.openxmlformats.org/drawingml/2006/table">
            <a:tbl>
              <a:tblPr firstRow="1" firstCol="1" bandRow="1">
                <a:tableStyleId>{46F890A9-2807-4EBB-B81D-B2AA78EC7F39}</a:tableStyleId>
              </a:tblPr>
              <a:tblGrid>
                <a:gridCol w="824571"/>
                <a:gridCol w="795180"/>
                <a:gridCol w="701631"/>
                <a:gridCol w="686038"/>
                <a:gridCol w="810772"/>
              </a:tblGrid>
              <a:tr h="561699">
                <a:tc rowSpan="2">
                  <a:txBody>
                    <a:bodyPr/>
                    <a:lstStyle/>
                    <a:p>
                      <a:pPr algn="just">
                        <a:lnSpc>
                          <a:spcPct val="107000"/>
                        </a:lnSpc>
                        <a:spcAft>
                          <a:spcPts val="0"/>
                        </a:spcAft>
                      </a:pPr>
                      <a:r>
                        <a:rPr lang="es-ES" sz="1000" dirty="0">
                          <a:effectLst/>
                          <a:latin typeface="Arial" panose="020B0604020202020204" pitchFamily="34" charset="0"/>
                          <a:cs typeface="Arial" panose="020B0604020202020204" pitchFamily="34" charset="0"/>
                        </a:rPr>
                        <a:t> </a:t>
                      </a:r>
                      <a:endParaRPr lang="es-ES"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solidFill>
                      <a:schemeClr val="bg1"/>
                    </a:solidFill>
                  </a:tcPr>
                </a:tc>
                <a:tc gridSpan="2">
                  <a:txBody>
                    <a:bodyPr/>
                    <a:lstStyle/>
                    <a:p>
                      <a:pPr algn="ctr">
                        <a:lnSpc>
                          <a:spcPct val="107000"/>
                        </a:lnSpc>
                        <a:spcAft>
                          <a:spcPts val="0"/>
                        </a:spcAft>
                      </a:pPr>
                      <a:r>
                        <a:rPr lang="es-ES" sz="1000" dirty="0">
                          <a:solidFill>
                            <a:schemeClr val="tx1"/>
                          </a:solidFill>
                          <a:effectLst/>
                          <a:latin typeface="Arial" panose="020B0604020202020204" pitchFamily="34" charset="0"/>
                          <a:cs typeface="Arial" panose="020B0604020202020204" pitchFamily="34" charset="0"/>
                        </a:rPr>
                        <a:t>DATOS REALES </a:t>
                      </a:r>
                    </a:p>
                    <a:p>
                      <a:pPr algn="ctr">
                        <a:lnSpc>
                          <a:spcPct val="107000"/>
                        </a:lnSpc>
                        <a:spcAft>
                          <a:spcPts val="0"/>
                        </a:spcAft>
                      </a:pPr>
                      <a:r>
                        <a:rPr lang="es-ES" sz="1000" dirty="0">
                          <a:solidFill>
                            <a:schemeClr val="tx1"/>
                          </a:solidFill>
                          <a:effectLst/>
                          <a:latin typeface="Arial" panose="020B0604020202020204" pitchFamily="34" charset="0"/>
                          <a:cs typeface="Arial" panose="020B0604020202020204" pitchFamily="34" charset="0"/>
                        </a:rPr>
                        <a:t>(Año 2016)</a:t>
                      </a:r>
                      <a:endParaRPr lang="es-ES" sz="1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hMerge="1">
                  <a:txBody>
                    <a:bodyPr/>
                    <a:lstStyle/>
                    <a:p>
                      <a:endParaRPr lang="es-ES"/>
                    </a:p>
                  </a:txBody>
                  <a:tcPr/>
                </a:tc>
                <a:tc gridSpan="2">
                  <a:txBody>
                    <a:bodyPr/>
                    <a:lstStyle/>
                    <a:p>
                      <a:pPr algn="ctr">
                        <a:lnSpc>
                          <a:spcPct val="107000"/>
                        </a:lnSpc>
                        <a:spcAft>
                          <a:spcPts val="0"/>
                        </a:spcAft>
                      </a:pPr>
                      <a:r>
                        <a:rPr lang="es-ES" sz="1000" dirty="0">
                          <a:solidFill>
                            <a:schemeClr val="tx1"/>
                          </a:solidFill>
                          <a:effectLst/>
                          <a:latin typeface="Arial" panose="020B0604020202020204" pitchFamily="34" charset="0"/>
                          <a:cs typeface="Arial" panose="020B0604020202020204" pitchFamily="34" charset="0"/>
                        </a:rPr>
                        <a:t>RESULTADOS POTENCIALES </a:t>
                      </a:r>
                    </a:p>
                    <a:p>
                      <a:pPr algn="ctr">
                        <a:lnSpc>
                          <a:spcPct val="107000"/>
                        </a:lnSpc>
                        <a:spcAft>
                          <a:spcPts val="0"/>
                        </a:spcAft>
                      </a:pPr>
                      <a:r>
                        <a:rPr lang="es-ES" sz="1000" dirty="0">
                          <a:solidFill>
                            <a:schemeClr val="tx1"/>
                          </a:solidFill>
                          <a:effectLst/>
                          <a:latin typeface="Arial" panose="020B0604020202020204" pitchFamily="34" charset="0"/>
                          <a:cs typeface="Arial" panose="020B0604020202020204" pitchFamily="34" charset="0"/>
                        </a:rPr>
                        <a:t>(Media período 2004-2016)</a:t>
                      </a:r>
                      <a:endParaRPr lang="es-ES" sz="1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hMerge="1">
                  <a:txBody>
                    <a:bodyPr/>
                    <a:lstStyle/>
                    <a:p>
                      <a:endParaRPr lang="es-ES"/>
                    </a:p>
                  </a:txBody>
                  <a:tcPr/>
                </a:tc>
              </a:tr>
              <a:tr h="418670">
                <a:tc vMerge="1">
                  <a:txBody>
                    <a:bodyPr/>
                    <a:lstStyle/>
                    <a:p>
                      <a:endParaRPr lang="es-ES"/>
                    </a:p>
                  </a:txBody>
                  <a:tcPr/>
                </a:tc>
                <a:tc>
                  <a:txBody>
                    <a:bodyPr/>
                    <a:lstStyle/>
                    <a:p>
                      <a:pPr algn="ctr">
                        <a:lnSpc>
                          <a:spcPct val="107000"/>
                        </a:lnSpc>
                        <a:spcAft>
                          <a:spcPts val="0"/>
                        </a:spcAft>
                      </a:pPr>
                      <a:r>
                        <a:rPr lang="es-ES" sz="1000" dirty="0">
                          <a:effectLst/>
                          <a:latin typeface="Arial" panose="020B0604020202020204" pitchFamily="34" charset="0"/>
                          <a:cs typeface="Arial" panose="020B0604020202020204" pitchFamily="34" charset="0"/>
                        </a:rPr>
                        <a:t>Potencia instalada en MW</a:t>
                      </a:r>
                      <a:endParaRPr lang="es-ES" sz="1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es-ES" sz="1000" dirty="0">
                          <a:effectLst/>
                          <a:latin typeface="Arial" panose="020B0604020202020204" pitchFamily="34" charset="0"/>
                          <a:cs typeface="Arial" panose="020B0604020202020204" pitchFamily="34" charset="0"/>
                        </a:rPr>
                        <a:t>Energía generada en </a:t>
                      </a:r>
                      <a:r>
                        <a:rPr lang="es-ES" sz="1000" dirty="0" err="1">
                          <a:effectLst/>
                          <a:latin typeface="Arial" panose="020B0604020202020204" pitchFamily="34" charset="0"/>
                          <a:cs typeface="Arial" panose="020B0604020202020204" pitchFamily="34" charset="0"/>
                        </a:rPr>
                        <a:t>GWh</a:t>
                      </a:r>
                      <a:endParaRPr lang="es-ES" sz="1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es-ES" sz="1000" dirty="0">
                          <a:effectLst/>
                          <a:latin typeface="Arial" panose="020B0604020202020204" pitchFamily="34" charset="0"/>
                          <a:cs typeface="Arial" panose="020B0604020202020204" pitchFamily="34" charset="0"/>
                        </a:rPr>
                        <a:t>Potencia instalada en MW</a:t>
                      </a:r>
                      <a:endParaRPr lang="es-ES" sz="1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es-ES" sz="1000" dirty="0">
                          <a:effectLst/>
                          <a:latin typeface="Arial" panose="020B0604020202020204" pitchFamily="34" charset="0"/>
                          <a:cs typeface="Arial" panose="020B0604020202020204" pitchFamily="34" charset="0"/>
                        </a:rPr>
                        <a:t>Generación de energía en </a:t>
                      </a:r>
                      <a:r>
                        <a:rPr lang="es-ES" sz="1000" dirty="0" err="1">
                          <a:effectLst/>
                          <a:latin typeface="Arial" panose="020B0604020202020204" pitchFamily="34" charset="0"/>
                          <a:cs typeface="Arial" panose="020B0604020202020204" pitchFamily="34" charset="0"/>
                        </a:rPr>
                        <a:t>GWh</a:t>
                      </a:r>
                      <a:endParaRPr lang="es-ES" sz="1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r>
              <a:tr h="275642">
                <a:tc>
                  <a:txBody>
                    <a:bodyPr/>
                    <a:lstStyle/>
                    <a:p>
                      <a:pPr algn="ctr">
                        <a:lnSpc>
                          <a:spcPct val="107000"/>
                        </a:lnSpc>
                        <a:spcAft>
                          <a:spcPts val="0"/>
                        </a:spcAft>
                      </a:pPr>
                      <a:r>
                        <a:rPr lang="es-ES" sz="1000" dirty="0">
                          <a:effectLst/>
                          <a:latin typeface="Arial" panose="020B0604020202020204" pitchFamily="34" charset="0"/>
                          <a:cs typeface="Arial" panose="020B0604020202020204" pitchFamily="34" charset="0"/>
                        </a:rPr>
                        <a:t>Usos eléctricos</a:t>
                      </a:r>
                      <a:endParaRPr lang="es-ES" sz="1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es-ES" sz="1000" dirty="0" smtClean="0">
                          <a:effectLst/>
                          <a:latin typeface="Arial" panose="020B0604020202020204" pitchFamily="34" charset="0"/>
                          <a:cs typeface="Arial" panose="020B0604020202020204" pitchFamily="34" charset="0"/>
                        </a:rPr>
                        <a:t>158,6</a:t>
                      </a:r>
                      <a:endParaRPr lang="es-ES" sz="1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es-ES" sz="1000" dirty="0" smtClean="0">
                          <a:effectLst/>
                          <a:latin typeface="Arial" panose="020B0604020202020204" pitchFamily="34" charset="0"/>
                          <a:cs typeface="Arial" panose="020B0604020202020204" pitchFamily="34" charset="0"/>
                        </a:rPr>
                        <a:t>1.030,9</a:t>
                      </a:r>
                      <a:endParaRPr lang="es-ES" sz="1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es-ES" sz="1000" dirty="0" smtClean="0">
                          <a:effectLst/>
                          <a:latin typeface="Arial" panose="020B0604020202020204" pitchFamily="34" charset="0"/>
                          <a:cs typeface="Arial" panose="020B0604020202020204" pitchFamily="34" charset="0"/>
                        </a:rPr>
                        <a:t>826,2</a:t>
                      </a:r>
                      <a:endParaRPr lang="es-ES" sz="1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es-ES" sz="1000" dirty="0" smtClean="0">
                          <a:effectLst/>
                          <a:latin typeface="Arial" panose="020B0604020202020204" pitchFamily="34" charset="0"/>
                          <a:cs typeface="Arial" panose="020B0604020202020204" pitchFamily="34" charset="0"/>
                        </a:rPr>
                        <a:t>5.370,2</a:t>
                      </a:r>
                      <a:endParaRPr lang="es-ES" sz="1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r>
              <a:tr h="275642">
                <a:tc>
                  <a:txBody>
                    <a:bodyPr/>
                    <a:lstStyle/>
                    <a:p>
                      <a:pPr algn="ctr">
                        <a:lnSpc>
                          <a:spcPct val="107000"/>
                        </a:lnSpc>
                        <a:spcAft>
                          <a:spcPts val="0"/>
                        </a:spcAft>
                      </a:pPr>
                      <a:r>
                        <a:rPr lang="es-ES" sz="1000" dirty="0">
                          <a:effectLst/>
                          <a:latin typeface="Arial" panose="020B0604020202020204" pitchFamily="34" charset="0"/>
                          <a:cs typeface="Arial" panose="020B0604020202020204" pitchFamily="34" charset="0"/>
                        </a:rPr>
                        <a:t>Usos térmicos</a:t>
                      </a:r>
                      <a:endParaRPr lang="es-ES" sz="1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es-ES" sz="1000" dirty="0" smtClean="0">
                          <a:effectLst/>
                          <a:latin typeface="Arial" panose="020B0604020202020204" pitchFamily="34" charset="0"/>
                          <a:cs typeface="Arial" panose="020B0604020202020204" pitchFamily="34" charset="0"/>
                        </a:rPr>
                        <a:t>1.279,2</a:t>
                      </a:r>
                      <a:endParaRPr lang="es-ES" sz="1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es-ES" sz="1000" dirty="0" smtClean="0">
                          <a:effectLst/>
                          <a:latin typeface="Arial" panose="020B0604020202020204" pitchFamily="34" charset="0"/>
                          <a:cs typeface="Arial" panose="020B0604020202020204" pitchFamily="34" charset="0"/>
                        </a:rPr>
                        <a:t>4.733,1</a:t>
                      </a:r>
                      <a:endParaRPr lang="es-ES" sz="1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es-ES" sz="1000" dirty="0" smtClean="0">
                          <a:effectLst/>
                          <a:latin typeface="Arial" panose="020B0604020202020204" pitchFamily="34" charset="0"/>
                          <a:cs typeface="Arial" panose="020B0604020202020204" pitchFamily="34" charset="0"/>
                        </a:rPr>
                        <a:t>2.372,9</a:t>
                      </a:r>
                      <a:endParaRPr lang="es-ES" sz="1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es-ES" sz="1000" dirty="0" smtClean="0">
                          <a:effectLst/>
                          <a:latin typeface="Arial" panose="020B0604020202020204" pitchFamily="34" charset="0"/>
                          <a:cs typeface="Arial" panose="020B0604020202020204" pitchFamily="34" charset="0"/>
                        </a:rPr>
                        <a:t>8.779,9</a:t>
                      </a:r>
                      <a:endParaRPr lang="es-ES" sz="1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r>
            </a:tbl>
          </a:graphicData>
        </a:graphic>
      </p:graphicFrame>
      <p:graphicFrame>
        <p:nvGraphicFramePr>
          <p:cNvPr id="21" name="Gráfico 20"/>
          <p:cNvGraphicFramePr/>
          <p:nvPr>
            <p:extLst>
              <p:ext uri="{D42A27DB-BD31-4B8C-83A1-F6EECF244321}">
                <p14:modId xmlns:p14="http://schemas.microsoft.com/office/powerpoint/2010/main" val="2892612431"/>
              </p:ext>
            </p:extLst>
          </p:nvPr>
        </p:nvGraphicFramePr>
        <p:xfrm>
          <a:off x="135702" y="6708068"/>
          <a:ext cx="3851682" cy="1207937"/>
        </p:xfrm>
        <a:graphic>
          <a:graphicData uri="http://schemas.openxmlformats.org/drawingml/2006/chart">
            <c:chart xmlns:c="http://schemas.openxmlformats.org/drawingml/2006/chart" xmlns:r="http://schemas.openxmlformats.org/officeDocument/2006/relationships" r:id="rId4"/>
          </a:graphicData>
        </a:graphic>
      </p:graphicFrame>
      <p:sp>
        <p:nvSpPr>
          <p:cNvPr id="22" name="Cuadro de texto 35">
            <a:extLst>
              <a:ext uri="{FF2B5EF4-FFF2-40B4-BE49-F238E27FC236}">
                <a16:creationId xmlns:a16="http://schemas.microsoft.com/office/drawing/2014/main" xmlns="" id="{D7DF5759-FFA7-5745-A724-1F1CE74CF7FE}"/>
              </a:ext>
            </a:extLst>
          </p:cNvPr>
          <p:cNvSpPr txBox="1">
            <a:spLocks noChangeArrowheads="1"/>
          </p:cNvSpPr>
          <p:nvPr/>
        </p:nvSpPr>
        <p:spPr bwMode="auto">
          <a:xfrm>
            <a:off x="162727" y="4238525"/>
            <a:ext cx="3793317" cy="350835"/>
          </a:xfrm>
          <a:prstGeom prst="rect">
            <a:avLst/>
          </a:prstGeom>
          <a:noFill/>
          <a:ln w="5319">
            <a:noFill/>
            <a:prstDash val="solid"/>
            <a:miter lim="800000"/>
            <a:headEnd/>
            <a:tailEnd/>
          </a:ln>
          <a:extLst>
            <a:ext uri="{909E8E84-426E-40DD-AFC4-6F175D3DCCD1}">
              <a14:hiddenFill xmlns:a14="http://schemas.microsoft.com/office/drawing/2010/main">
                <a:solidFill>
                  <a:srgbClr val="FFFFFF"/>
                </a:solidFill>
              </a14:hiddenFill>
            </a:ext>
          </a:extLst>
        </p:spPr>
        <p:txBody>
          <a:bodyPr rot="0" vert="horz" wrap="square" lIns="0" tIns="0" rIns="0" bIns="0" anchor="t" anchorCtr="0" upright="1">
            <a:noAutofit/>
          </a:bodyPr>
          <a:lstStyle/>
          <a:p>
            <a:pPr marR="3810" algn="ctr">
              <a:spcBef>
                <a:spcPts val="875"/>
              </a:spcBef>
              <a:spcAft>
                <a:spcPts val="0"/>
              </a:spcAft>
            </a:pPr>
            <a:r>
              <a:rPr lang="es-ES" sz="1000" b="1" dirty="0" smtClean="0">
                <a:latin typeface="Arial" panose="020B0604020202020204" pitchFamily="34" charset="0"/>
                <a:cs typeface="Arial" panose="020B0604020202020204" pitchFamily="34" charset="0"/>
              </a:rPr>
              <a:t>Tabla </a:t>
            </a:r>
            <a:r>
              <a:rPr lang="es-ES" sz="1000" b="1" dirty="0">
                <a:latin typeface="Arial" panose="020B0604020202020204" pitchFamily="34" charset="0"/>
                <a:cs typeface="Arial" panose="020B0604020202020204" pitchFamily="34" charset="0"/>
              </a:rPr>
              <a:t>1</a:t>
            </a:r>
            <a:r>
              <a:rPr lang="es-ES" sz="1000" dirty="0" smtClean="0">
                <a:latin typeface="Arial" panose="020B0604020202020204" pitchFamily="34" charset="0"/>
                <a:cs typeface="Arial" panose="020B0604020202020204" pitchFamily="34" charset="0"/>
              </a:rPr>
              <a:t>. </a:t>
            </a:r>
            <a:r>
              <a:rPr lang="es-ES" sz="1000" dirty="0">
                <a:latin typeface="Arial" panose="020B0604020202020204" pitchFamily="34" charset="0"/>
                <a:cs typeface="Arial" panose="020B0604020202020204" pitchFamily="34" charset="0"/>
              </a:rPr>
              <a:t>Datos reales y resultados potenciales de la biomasa de olivar en </a:t>
            </a:r>
            <a:r>
              <a:rPr lang="es-ES" sz="1000" dirty="0" smtClean="0">
                <a:latin typeface="Arial" panose="020B0604020202020204" pitchFamily="34" charset="0"/>
                <a:cs typeface="Arial" panose="020B0604020202020204" pitchFamily="34" charset="0"/>
              </a:rPr>
              <a:t>Andalucía</a:t>
            </a:r>
            <a:endParaRPr lang="ca-ES" sz="1000" dirty="0">
              <a:effectLst/>
              <a:latin typeface="Arial" panose="020B0604020202020204" pitchFamily="34" charset="0"/>
              <a:ea typeface="Arial" panose="020B0604020202020204" pitchFamily="34" charset="0"/>
              <a:cs typeface="Arial" panose="020B0604020202020204" pitchFamily="34" charset="0"/>
            </a:endParaRPr>
          </a:p>
        </p:txBody>
      </p:sp>
      <p:sp>
        <p:nvSpPr>
          <p:cNvPr id="25" name="Cuadro de texto 35">
            <a:extLst>
              <a:ext uri="{FF2B5EF4-FFF2-40B4-BE49-F238E27FC236}">
                <a16:creationId xmlns:a16="http://schemas.microsoft.com/office/drawing/2014/main" xmlns="" id="{D7DF5759-FFA7-5745-A724-1F1CE74CF7FE}"/>
              </a:ext>
            </a:extLst>
          </p:cNvPr>
          <p:cNvSpPr txBox="1">
            <a:spLocks noChangeArrowheads="1"/>
          </p:cNvSpPr>
          <p:nvPr/>
        </p:nvSpPr>
        <p:spPr bwMode="auto">
          <a:xfrm>
            <a:off x="179472" y="6413970"/>
            <a:ext cx="3793317" cy="350835"/>
          </a:xfrm>
          <a:prstGeom prst="rect">
            <a:avLst/>
          </a:prstGeom>
          <a:noFill/>
          <a:ln w="5319">
            <a:noFill/>
            <a:prstDash val="solid"/>
            <a:miter lim="800000"/>
            <a:headEnd/>
            <a:tailEnd/>
          </a:ln>
          <a:extLst>
            <a:ext uri="{909E8E84-426E-40DD-AFC4-6F175D3DCCD1}">
              <a14:hiddenFill xmlns:a14="http://schemas.microsoft.com/office/drawing/2010/main">
                <a:solidFill>
                  <a:srgbClr val="FFFFFF"/>
                </a:solidFill>
              </a14:hiddenFill>
            </a:ext>
          </a:extLst>
        </p:spPr>
        <p:txBody>
          <a:bodyPr rot="0" vert="horz" wrap="square" lIns="0" tIns="0" rIns="0" bIns="0" anchor="t" anchorCtr="0" upright="1">
            <a:noAutofit/>
          </a:bodyPr>
          <a:lstStyle/>
          <a:p>
            <a:pPr marR="3810" algn="ctr">
              <a:spcBef>
                <a:spcPts val="875"/>
              </a:spcBef>
              <a:spcAft>
                <a:spcPts val="0"/>
              </a:spcAft>
            </a:pPr>
            <a:r>
              <a:rPr lang="es-ES" sz="1000" b="1" dirty="0" smtClean="0">
                <a:latin typeface="Arial" panose="020B0604020202020204" pitchFamily="34" charset="0"/>
                <a:cs typeface="Arial" panose="020B0604020202020204" pitchFamily="34" charset="0"/>
              </a:rPr>
              <a:t>Figura </a:t>
            </a:r>
            <a:r>
              <a:rPr lang="es-ES" sz="1000" b="1" dirty="0">
                <a:latin typeface="Arial" panose="020B0604020202020204" pitchFamily="34" charset="0"/>
                <a:cs typeface="Arial" panose="020B0604020202020204" pitchFamily="34" charset="0"/>
              </a:rPr>
              <a:t>1</a:t>
            </a:r>
            <a:r>
              <a:rPr lang="es-ES" sz="1000" dirty="0" smtClean="0">
                <a:latin typeface="Arial" panose="020B0604020202020204" pitchFamily="34" charset="0"/>
                <a:cs typeface="Arial" panose="020B0604020202020204" pitchFamily="34" charset="0"/>
              </a:rPr>
              <a:t>. Margen del valor económico de la biomasa sobre su precio de mercado (Unidad: €/t)</a:t>
            </a:r>
            <a:endParaRPr lang="ca-ES" sz="1000" dirty="0">
              <a:effectLst/>
              <a:latin typeface="Arial" panose="020B0604020202020204" pitchFamily="34" charset="0"/>
              <a:ea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08001968"/>
      </p:ext>
    </p:extLst>
  </p:cSld>
  <p:clrMapOvr>
    <a:masterClrMapping/>
  </p:clrMapOvr>
</p:sld>
</file>

<file path=ppt/theme/theme1.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335</TotalTime>
  <Words>490</Words>
  <Application>Microsoft Office PowerPoint</Application>
  <PresentationFormat>A4 (210 x 297 mm)</PresentationFormat>
  <Paragraphs>46</Paragraphs>
  <Slides>1</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1</vt:i4>
      </vt:variant>
    </vt:vector>
  </HeadingPairs>
  <TitlesOfParts>
    <vt:vector size="5" baseType="lpstr">
      <vt:lpstr>Arial</vt:lpstr>
      <vt:lpstr>Calibri</vt:lpstr>
      <vt:lpstr>Calibri Light</vt:lpstr>
      <vt:lpstr>Tema de Office</vt:lpstr>
      <vt:lpstr>Presentación de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pauinsan@alumni.uv.es</dc:creator>
  <cp:lastModifiedBy>Puesto2</cp:lastModifiedBy>
  <cp:revision>38</cp:revision>
  <dcterms:created xsi:type="dcterms:W3CDTF">2020-10-20T10:11:47Z</dcterms:created>
  <dcterms:modified xsi:type="dcterms:W3CDTF">2020-11-04T17:21:26Z</dcterms:modified>
</cp:coreProperties>
</file>