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3"/>
    <p:restoredTop sz="96715"/>
  </p:normalViewPr>
  <p:slideViewPr>
    <p:cSldViewPr snapToGrid="0" snapToObjects="1">
      <p:cViewPr>
        <p:scale>
          <a:sx n="75" d="100"/>
          <a:sy n="75" d="100"/>
        </p:scale>
        <p:origin x="2456" y="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427343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1753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813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4428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21065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328394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150193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5979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9313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11873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30/10/2020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8000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AE2A95-667A-0741-8BF5-6CAC44F5EFBC}" type="datetimeFigureOut">
              <a:rPr lang="es-ES_tradnl" smtClean="0"/>
              <a:t>30/10/2020</a:t>
            </a:fld>
            <a:endParaRPr lang="es-ES_trad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040802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501F2D3-3BE7-B247-98B8-E323BC917BDC}"/>
              </a:ext>
            </a:extLst>
          </p:cNvPr>
          <p:cNvSpPr txBox="1"/>
          <p:nvPr/>
        </p:nvSpPr>
        <p:spPr>
          <a:xfrm>
            <a:off x="189754" y="211015"/>
            <a:ext cx="3116156" cy="830997"/>
          </a:xfrm>
          <a:prstGeom prst="rect">
            <a:avLst/>
          </a:prstGeom>
          <a:noFill/>
        </p:spPr>
        <p:txBody>
          <a:bodyPr wrap="square" rtlCol="0">
            <a:spAutoFit/>
          </a:bodyPr>
          <a:lstStyle/>
          <a:p>
            <a:r>
              <a:rPr lang="en-US" sz="1600" b="1" dirty="0"/>
              <a:t>Do cultural and creative industries increase the wealth of places or inequality between places?</a:t>
            </a:r>
            <a:endParaRPr lang="es-ES_tradnl" sz="1600" b="1" dirty="0"/>
          </a:p>
        </p:txBody>
      </p:sp>
      <p:pic>
        <p:nvPicPr>
          <p:cNvPr id="6" name="Imagen 5">
            <a:extLst>
              <a:ext uri="{FF2B5EF4-FFF2-40B4-BE49-F238E27FC236}">
                <a16:creationId xmlns:a16="http://schemas.microsoft.com/office/drawing/2014/main" id="{F80BAF43-FA28-4D42-8C80-AFAD757130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05909" y="211016"/>
            <a:ext cx="3408190" cy="1195754"/>
          </a:xfrm>
          <a:prstGeom prst="rect">
            <a:avLst/>
          </a:prstGeom>
          <a:noFill/>
          <a:ln>
            <a:noFill/>
          </a:ln>
        </p:spPr>
      </p:pic>
      <p:sp>
        <p:nvSpPr>
          <p:cNvPr id="7" name="CuadroTexto 6">
            <a:extLst>
              <a:ext uri="{FF2B5EF4-FFF2-40B4-BE49-F238E27FC236}">
                <a16:creationId xmlns:a16="http://schemas.microsoft.com/office/drawing/2014/main" id="{3D9778DD-7EF1-0045-9488-FEC7072A1A1F}"/>
              </a:ext>
            </a:extLst>
          </p:cNvPr>
          <p:cNvSpPr txBox="1"/>
          <p:nvPr/>
        </p:nvSpPr>
        <p:spPr>
          <a:xfrm>
            <a:off x="127870" y="1175937"/>
            <a:ext cx="6586229" cy="1107996"/>
          </a:xfrm>
          <a:prstGeom prst="rect">
            <a:avLst/>
          </a:prstGeom>
          <a:noFill/>
        </p:spPr>
        <p:txBody>
          <a:bodyPr wrap="square" rtlCol="0">
            <a:spAutoFit/>
          </a:bodyPr>
          <a:lstStyle/>
          <a:p>
            <a:r>
              <a:rPr lang="es-ES_tradnl" sz="1100" dirty="0"/>
              <a:t>Rafael Boix Domènech</a:t>
            </a:r>
            <a:r>
              <a:rPr lang="es-ES_tradnl" sz="1100" baseline="30000" dirty="0"/>
              <a:t>1</a:t>
            </a:r>
            <a:r>
              <a:rPr lang="es-ES_tradnl" sz="1100" dirty="0"/>
              <a:t>, Blanca De Miguel Molina</a:t>
            </a:r>
            <a:r>
              <a:rPr lang="es-ES_tradnl" sz="1100" baseline="30000" dirty="0"/>
              <a:t>2</a:t>
            </a:r>
            <a:r>
              <a:rPr lang="es-ES_tradnl" sz="1100" dirty="0"/>
              <a:t>, </a:t>
            </a:r>
          </a:p>
          <a:p>
            <a:r>
              <a:rPr lang="es-ES_tradnl" sz="1100" dirty="0"/>
              <a:t>Pau Rausell Köster</a:t>
            </a:r>
            <a:r>
              <a:rPr lang="es-ES_tradnl" sz="1100" baseline="30000" dirty="0"/>
              <a:t>3 . </a:t>
            </a:r>
          </a:p>
          <a:p>
            <a:r>
              <a:rPr lang="es-ES_tradnl" sz="1100" baseline="30000" dirty="0"/>
              <a:t>1</a:t>
            </a:r>
            <a:r>
              <a:rPr lang="es-ES_tradnl" sz="1100" dirty="0"/>
              <a:t> </a:t>
            </a:r>
            <a:r>
              <a:rPr lang="es-ES_tradnl" sz="1100" dirty="0" err="1"/>
              <a:t>Departament</a:t>
            </a:r>
            <a:r>
              <a:rPr lang="es-ES_tradnl" sz="1100" dirty="0"/>
              <a:t> </a:t>
            </a:r>
            <a:r>
              <a:rPr lang="es-ES_tradnl" sz="1100" dirty="0" err="1"/>
              <a:t>d’Estructura</a:t>
            </a:r>
            <a:r>
              <a:rPr lang="es-ES_tradnl" sz="1100" dirty="0"/>
              <a:t> </a:t>
            </a:r>
            <a:r>
              <a:rPr lang="es-ES_tradnl" sz="1100" dirty="0" err="1"/>
              <a:t>Econòmica</a:t>
            </a:r>
            <a:r>
              <a:rPr lang="es-ES_tradnl" sz="1100" dirty="0"/>
              <a:t>, </a:t>
            </a:r>
            <a:r>
              <a:rPr lang="es-ES_tradnl" sz="1100" dirty="0" err="1"/>
              <a:t>Universitat</a:t>
            </a:r>
            <a:r>
              <a:rPr lang="es-ES_tradnl" sz="1100" dirty="0"/>
              <a:t> de València; </a:t>
            </a:r>
            <a:r>
              <a:rPr lang="es-ES_tradnl" sz="1100" baseline="30000" dirty="0"/>
              <a:t>2</a:t>
            </a:r>
            <a:r>
              <a:rPr lang="es-ES_tradnl" sz="1100" dirty="0"/>
              <a:t>Departament </a:t>
            </a:r>
            <a:r>
              <a:rPr lang="es-ES_tradnl" sz="1100" dirty="0" err="1"/>
              <a:t>d’Organització</a:t>
            </a:r>
            <a:r>
              <a:rPr lang="es-ES_tradnl" sz="1100" dirty="0"/>
              <a:t> </a:t>
            </a:r>
            <a:r>
              <a:rPr lang="es-ES_tradnl" sz="1100" dirty="0" err="1"/>
              <a:t>d’Empreses</a:t>
            </a:r>
            <a:r>
              <a:rPr lang="es-ES_tradnl" sz="1100" dirty="0"/>
              <a:t>, </a:t>
            </a:r>
            <a:r>
              <a:rPr lang="es-ES_tradnl" sz="1100" dirty="0" err="1"/>
              <a:t>Universitat</a:t>
            </a:r>
            <a:r>
              <a:rPr lang="es-ES_tradnl" sz="1100" dirty="0"/>
              <a:t> </a:t>
            </a:r>
            <a:r>
              <a:rPr lang="es-ES_tradnl" sz="1100" dirty="0" err="1"/>
              <a:t>Politècnica</a:t>
            </a:r>
            <a:r>
              <a:rPr lang="es-ES_tradnl" sz="1100" dirty="0"/>
              <a:t> de València; </a:t>
            </a:r>
            <a:r>
              <a:rPr lang="es-ES_tradnl" sz="1100" baseline="30000" dirty="0"/>
              <a:t>3</a:t>
            </a:r>
            <a:r>
              <a:rPr lang="es-ES_tradnl" sz="1100" dirty="0"/>
              <a:t>Departament d’Economia Aplicada, </a:t>
            </a:r>
            <a:r>
              <a:rPr lang="es-ES_tradnl" sz="1100" dirty="0" err="1"/>
              <a:t>Universitat</a:t>
            </a:r>
            <a:r>
              <a:rPr lang="es-ES_tradnl" sz="1100" dirty="0"/>
              <a:t> de València</a:t>
            </a:r>
          </a:p>
          <a:p>
            <a:endParaRPr lang="es-ES_tradnl" sz="1100" dirty="0"/>
          </a:p>
          <a:p>
            <a:r>
              <a:rPr lang="es-ES_tradnl" sz="1100" dirty="0"/>
              <a:t>Blanca De Miguel Molina</a:t>
            </a:r>
          </a:p>
        </p:txBody>
      </p:sp>
      <p:pic>
        <p:nvPicPr>
          <p:cNvPr id="14" name="Imagen 13">
            <a:extLst>
              <a:ext uri="{FF2B5EF4-FFF2-40B4-BE49-F238E27FC236}">
                <a16:creationId xmlns:a16="http://schemas.microsoft.com/office/drawing/2014/main" id="{E708200F-6380-9D41-9AA4-7DC1D050EAE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666" y="9397218"/>
            <a:ext cx="6842334" cy="508782"/>
          </a:xfrm>
          <a:prstGeom prst="rect">
            <a:avLst/>
          </a:prstGeom>
          <a:noFill/>
          <a:ln>
            <a:noFill/>
          </a:ln>
        </p:spPr>
      </p:pic>
      <p:sp>
        <p:nvSpPr>
          <p:cNvPr id="27" name="Cuadro de texto 35">
            <a:extLst>
              <a:ext uri="{FF2B5EF4-FFF2-40B4-BE49-F238E27FC236}">
                <a16:creationId xmlns:a16="http://schemas.microsoft.com/office/drawing/2014/main" id="{74887667-13A0-9B46-B061-4EEB7A41DE4B}"/>
              </a:ext>
            </a:extLst>
          </p:cNvPr>
          <p:cNvSpPr txBox="1">
            <a:spLocks noChangeArrowheads="1"/>
          </p:cNvSpPr>
          <p:nvPr/>
        </p:nvSpPr>
        <p:spPr bwMode="auto">
          <a:xfrm>
            <a:off x="189753" y="2356335"/>
            <a:ext cx="2253411" cy="257285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n-US" sz="1200" dirty="0">
                <a:effectLst/>
                <a:latin typeface="Arial" panose="020B0604020202020204" pitchFamily="34" charset="0"/>
                <a:ea typeface="Arial" panose="020B0604020202020204" pitchFamily="34" charset="0"/>
              </a:rPr>
              <a:t>The study presented in this paper measures and discusses the total impact of cultural and creative industries (CCIs) on the per capita income of places comparing different territorial scales of analysis: countries, regions and cities.</a:t>
            </a:r>
            <a:endParaRPr lang="ca-ES" sz="1200" dirty="0">
              <a:effectLst/>
              <a:latin typeface="Arial" panose="020B0604020202020204" pitchFamily="34" charset="0"/>
              <a:ea typeface="Arial" panose="020B0604020202020204" pitchFamily="34" charset="0"/>
            </a:endParaRPr>
          </a:p>
        </p:txBody>
      </p:sp>
      <p:sp>
        <p:nvSpPr>
          <p:cNvPr id="28" name="Rectángulo 27">
            <a:extLst>
              <a:ext uri="{FF2B5EF4-FFF2-40B4-BE49-F238E27FC236}">
                <a16:creationId xmlns:a16="http://schemas.microsoft.com/office/drawing/2014/main" id="{C3E74BFF-2FAA-244E-B27C-7964D66DC949}"/>
              </a:ext>
            </a:extLst>
          </p:cNvPr>
          <p:cNvSpPr/>
          <p:nvPr/>
        </p:nvSpPr>
        <p:spPr>
          <a:xfrm>
            <a:off x="189754" y="1957388"/>
            <a:ext cx="2253410" cy="27580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OBJETIVOS / OBJECTIVES</a:t>
            </a:r>
          </a:p>
        </p:txBody>
      </p:sp>
      <p:sp>
        <p:nvSpPr>
          <p:cNvPr id="29" name="Rectángulo 28">
            <a:extLst>
              <a:ext uri="{FF2B5EF4-FFF2-40B4-BE49-F238E27FC236}">
                <a16:creationId xmlns:a16="http://schemas.microsoft.com/office/drawing/2014/main" id="{A060FCC1-C598-E846-9235-A9278356C3D0}"/>
              </a:ext>
            </a:extLst>
          </p:cNvPr>
          <p:cNvSpPr/>
          <p:nvPr/>
        </p:nvSpPr>
        <p:spPr>
          <a:xfrm>
            <a:off x="2756593" y="1957388"/>
            <a:ext cx="3957505" cy="27580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METODOLOGÍA / METHODOLOGY</a:t>
            </a:r>
          </a:p>
        </p:txBody>
      </p:sp>
      <p:sp>
        <p:nvSpPr>
          <p:cNvPr id="30" name="Cuadro de texto 35">
            <a:extLst>
              <a:ext uri="{FF2B5EF4-FFF2-40B4-BE49-F238E27FC236}">
                <a16:creationId xmlns:a16="http://schemas.microsoft.com/office/drawing/2014/main" id="{D555C621-ADC9-9647-9D4F-7E356FCF936B}"/>
              </a:ext>
            </a:extLst>
          </p:cNvPr>
          <p:cNvSpPr txBox="1">
            <a:spLocks noChangeArrowheads="1"/>
          </p:cNvSpPr>
          <p:nvPr/>
        </p:nvSpPr>
        <p:spPr bwMode="auto">
          <a:xfrm>
            <a:off x="2756593" y="2356335"/>
            <a:ext cx="3957505" cy="257285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n-US" sz="1200" dirty="0">
                <a:latin typeface="Arial" panose="020B0604020202020204" pitchFamily="34" charset="0"/>
                <a:ea typeface="Arial" panose="020B0604020202020204" pitchFamily="34" charset="0"/>
              </a:rPr>
              <a:t>A</a:t>
            </a:r>
            <a:r>
              <a:rPr lang="en-US" sz="1200" dirty="0">
                <a:effectLst/>
                <a:latin typeface="Arial" panose="020B0604020202020204" pitchFamily="34" charset="0"/>
                <a:ea typeface="Arial" panose="020B0604020202020204" pitchFamily="34" charset="0"/>
              </a:rPr>
              <a:t>n analytical model based in a semi-endogenous growth mechanism was estimated for three territorial scales for which data were available: a sample of 78 developed, developing and less developed countries in the 5 inhabited continents in 2013 and 2014; 275 regions in 29 European countries in 2008; and 518 municipalities in the European region of Valencia (Spain) in 2015 and 2016.</a:t>
            </a:r>
          </a:p>
          <a:p>
            <a:pPr marR="3810" algn="just">
              <a:spcBef>
                <a:spcPts val="875"/>
              </a:spcBef>
              <a:spcAft>
                <a:spcPts val="0"/>
              </a:spcAft>
            </a:pPr>
            <a:r>
              <a:rPr lang="en-US" sz="1200" dirty="0">
                <a:effectLst/>
                <a:latin typeface="Arial" panose="020B0604020202020204" pitchFamily="34" charset="0"/>
                <a:ea typeface="Arial" panose="020B0604020202020204" pitchFamily="34" charset="0"/>
              </a:rPr>
              <a:t>The estimates were carried out using the local linear least squares (LLLS) method. The LLLS method is a nonparametric flexible approach that avoids most of the constraints of parametric estimators, providing not only average estimates but also place-specific estimates (Henderson &amp; </a:t>
            </a:r>
            <a:r>
              <a:rPr lang="en-US" sz="1200" dirty="0" err="1">
                <a:effectLst/>
                <a:latin typeface="Arial" panose="020B0604020202020204" pitchFamily="34" charset="0"/>
                <a:ea typeface="Arial" panose="020B0604020202020204" pitchFamily="34" charset="0"/>
              </a:rPr>
              <a:t>Parmeter</a:t>
            </a:r>
            <a:r>
              <a:rPr lang="en-US" sz="1200" dirty="0">
                <a:effectLst/>
                <a:latin typeface="Arial" panose="020B0604020202020204" pitchFamily="34" charset="0"/>
                <a:ea typeface="Arial" panose="020B0604020202020204" pitchFamily="34" charset="0"/>
              </a:rPr>
              <a:t>, 2015).</a:t>
            </a:r>
            <a:endParaRPr lang="ca-ES" sz="1200" dirty="0">
              <a:effectLst/>
              <a:latin typeface="Arial" panose="020B0604020202020204" pitchFamily="34" charset="0"/>
              <a:ea typeface="Arial" panose="020B0604020202020204" pitchFamily="34" charset="0"/>
            </a:endParaRPr>
          </a:p>
        </p:txBody>
      </p:sp>
      <p:sp>
        <p:nvSpPr>
          <p:cNvPr id="31" name="Rectángulo 30">
            <a:extLst>
              <a:ext uri="{FF2B5EF4-FFF2-40B4-BE49-F238E27FC236}">
                <a16:creationId xmlns:a16="http://schemas.microsoft.com/office/drawing/2014/main" id="{3AAA749A-D7D8-334A-91D4-36BD496391B7}"/>
              </a:ext>
            </a:extLst>
          </p:cNvPr>
          <p:cNvSpPr/>
          <p:nvPr/>
        </p:nvSpPr>
        <p:spPr>
          <a:xfrm>
            <a:off x="127869" y="5126189"/>
            <a:ext cx="3429719" cy="34592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GRÁFICOS Y TABLAS / GRAPHS AND TEXT</a:t>
            </a:r>
          </a:p>
        </p:txBody>
      </p:sp>
      <p:sp>
        <p:nvSpPr>
          <p:cNvPr id="32" name="Cuadro de texto 35">
            <a:extLst>
              <a:ext uri="{FF2B5EF4-FFF2-40B4-BE49-F238E27FC236}">
                <a16:creationId xmlns:a16="http://schemas.microsoft.com/office/drawing/2014/main" id="{C43E94C0-F5B0-A643-8C38-C15036E74B3F}"/>
              </a:ext>
            </a:extLst>
          </p:cNvPr>
          <p:cNvSpPr txBox="1">
            <a:spLocks noChangeArrowheads="1"/>
          </p:cNvSpPr>
          <p:nvPr/>
        </p:nvSpPr>
        <p:spPr bwMode="auto">
          <a:xfrm>
            <a:off x="127869" y="5605314"/>
            <a:ext cx="3429719" cy="257285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33" name="Rectángulo 32">
            <a:extLst>
              <a:ext uri="{FF2B5EF4-FFF2-40B4-BE49-F238E27FC236}">
                <a16:creationId xmlns:a16="http://schemas.microsoft.com/office/drawing/2014/main" id="{5A6573C0-7AE4-5044-A0F0-75141C751CEF}"/>
              </a:ext>
            </a:extLst>
          </p:cNvPr>
          <p:cNvSpPr/>
          <p:nvPr/>
        </p:nvSpPr>
        <p:spPr>
          <a:xfrm>
            <a:off x="3771900" y="5126189"/>
            <a:ext cx="2942198" cy="34592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RESULTADOS / RESULTS</a:t>
            </a:r>
          </a:p>
        </p:txBody>
      </p:sp>
      <p:sp>
        <p:nvSpPr>
          <p:cNvPr id="34" name="Cuadro de texto 35">
            <a:extLst>
              <a:ext uri="{FF2B5EF4-FFF2-40B4-BE49-F238E27FC236}">
                <a16:creationId xmlns:a16="http://schemas.microsoft.com/office/drawing/2014/main" id="{FC7BE44C-CEDF-0142-85DA-0D001D09322E}"/>
              </a:ext>
            </a:extLst>
          </p:cNvPr>
          <p:cNvSpPr txBox="1">
            <a:spLocks noChangeArrowheads="1"/>
          </p:cNvSpPr>
          <p:nvPr/>
        </p:nvSpPr>
        <p:spPr bwMode="auto">
          <a:xfrm>
            <a:off x="3771900" y="5605314"/>
            <a:ext cx="2942198" cy="257285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n-US" sz="1200" dirty="0">
                <a:effectLst/>
                <a:latin typeface="Arial" panose="020B0604020202020204" pitchFamily="34" charset="0"/>
                <a:ea typeface="Arial" panose="020B0604020202020204" pitchFamily="34" charset="0"/>
              </a:rPr>
              <a:t>The results imply that a 1% increase in cultural and creative industries (creative services) increases in average the GDP per capita of countries from 0.13% to 0.19%, in 0.17% for regions, and in 0.035% for municipalities.</a:t>
            </a:r>
          </a:p>
          <a:p>
            <a:pPr marR="3810" algn="just">
              <a:spcBef>
                <a:spcPts val="875"/>
              </a:spcBef>
              <a:spcAft>
                <a:spcPts val="0"/>
              </a:spcAft>
            </a:pPr>
            <a:r>
              <a:rPr lang="en-US" sz="1200" dirty="0">
                <a:effectLst/>
                <a:latin typeface="Arial" panose="020B0604020202020204" pitchFamily="34" charset="0"/>
                <a:ea typeface="Arial" panose="020B0604020202020204" pitchFamily="34" charset="0"/>
              </a:rPr>
              <a:t>The impacts were positive for more than 80% of the countries, 96% of the regions and 75% of the municipalities.</a:t>
            </a:r>
          </a:p>
          <a:p>
            <a:pPr marR="3810" algn="just">
              <a:spcBef>
                <a:spcPts val="875"/>
              </a:spcBef>
              <a:spcAft>
                <a:spcPts val="0"/>
              </a:spcAft>
            </a:pPr>
            <a:r>
              <a:rPr lang="en-US" sz="1200" dirty="0">
                <a:latin typeface="Arial" panose="020B0604020202020204" pitchFamily="34" charset="0"/>
              </a:rPr>
              <a:t>The</a:t>
            </a:r>
            <a:r>
              <a:rPr lang="en-US" sz="1200" dirty="0">
                <a:effectLst/>
                <a:latin typeface="Arial" panose="020B0604020202020204" pitchFamily="34" charset="0"/>
                <a:ea typeface="Arial" panose="020B0604020202020204" pitchFamily="34" charset="0"/>
              </a:rPr>
              <a:t> effects of the CCIs on GDP per capita were not linear and increased as we moved from the lowest income quartile to the middle- and high-income quartiles.</a:t>
            </a:r>
            <a:endParaRPr lang="ca-ES" sz="1200" dirty="0">
              <a:effectLst/>
              <a:latin typeface="Arial" panose="020B0604020202020204" pitchFamily="34" charset="0"/>
              <a:ea typeface="Arial" panose="020B0604020202020204" pitchFamily="34" charset="0"/>
            </a:endParaRPr>
          </a:p>
        </p:txBody>
      </p:sp>
      <p:sp>
        <p:nvSpPr>
          <p:cNvPr id="35" name="Rectángulo 34">
            <a:extLst>
              <a:ext uri="{FF2B5EF4-FFF2-40B4-BE49-F238E27FC236}">
                <a16:creationId xmlns:a16="http://schemas.microsoft.com/office/drawing/2014/main" id="{EC0834D4-C66C-7640-B5A2-7FBD18EFD9DE}"/>
              </a:ext>
            </a:extLst>
          </p:cNvPr>
          <p:cNvSpPr/>
          <p:nvPr/>
        </p:nvSpPr>
        <p:spPr>
          <a:xfrm>
            <a:off x="127869" y="8311370"/>
            <a:ext cx="3886919" cy="25942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CONCLUSIONES / CONCLUSIONS</a:t>
            </a:r>
          </a:p>
        </p:txBody>
      </p:sp>
      <p:sp>
        <p:nvSpPr>
          <p:cNvPr id="36" name="Rectángulo 35">
            <a:extLst>
              <a:ext uri="{FF2B5EF4-FFF2-40B4-BE49-F238E27FC236}">
                <a16:creationId xmlns:a16="http://schemas.microsoft.com/office/drawing/2014/main" id="{6682FDF2-B296-4644-BD29-08FBD26A8EAB}"/>
              </a:ext>
            </a:extLst>
          </p:cNvPr>
          <p:cNvSpPr/>
          <p:nvPr/>
        </p:nvSpPr>
        <p:spPr>
          <a:xfrm>
            <a:off x="4257674" y="8311369"/>
            <a:ext cx="2456423" cy="25942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REFERENCIAS / REFERENCES</a:t>
            </a:r>
          </a:p>
        </p:txBody>
      </p:sp>
      <p:sp>
        <p:nvSpPr>
          <p:cNvPr id="37" name="Cuadro de texto 35">
            <a:extLst>
              <a:ext uri="{FF2B5EF4-FFF2-40B4-BE49-F238E27FC236}">
                <a16:creationId xmlns:a16="http://schemas.microsoft.com/office/drawing/2014/main" id="{D7DF5759-FFA7-5745-A724-1F1CE74CF7FE}"/>
              </a:ext>
            </a:extLst>
          </p:cNvPr>
          <p:cNvSpPr txBox="1">
            <a:spLocks noChangeArrowheads="1"/>
          </p:cNvSpPr>
          <p:nvPr/>
        </p:nvSpPr>
        <p:spPr bwMode="auto">
          <a:xfrm>
            <a:off x="127868" y="8703998"/>
            <a:ext cx="3886920" cy="693220"/>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n-US" sz="900" dirty="0">
                <a:effectLst/>
                <a:latin typeface="Arial" panose="020B0604020202020204" pitchFamily="34" charset="0"/>
                <a:ea typeface="Arial" panose="020B0604020202020204" pitchFamily="34" charset="0"/>
              </a:rPr>
              <a:t>The effects of CCIs are consistent for the three scales of analysis. They are generally positive although they can be negative for some places. CCIs act like a double-edged sword. They serve as an instrument for the development of places but also increase inequalities between places since they benefit the rich places more.</a:t>
            </a:r>
            <a:endParaRPr lang="ca-ES" sz="900" dirty="0">
              <a:effectLst/>
              <a:latin typeface="Arial" panose="020B0604020202020204" pitchFamily="34" charset="0"/>
              <a:ea typeface="Arial" panose="020B0604020202020204" pitchFamily="34" charset="0"/>
            </a:endParaRPr>
          </a:p>
        </p:txBody>
      </p:sp>
      <p:sp>
        <p:nvSpPr>
          <p:cNvPr id="38" name="Cuadro de texto 35">
            <a:extLst>
              <a:ext uri="{FF2B5EF4-FFF2-40B4-BE49-F238E27FC236}">
                <a16:creationId xmlns:a16="http://schemas.microsoft.com/office/drawing/2014/main" id="{125D3899-A065-B540-9BC4-B53D9E759EF9}"/>
              </a:ext>
            </a:extLst>
          </p:cNvPr>
          <p:cNvSpPr txBox="1">
            <a:spLocks noChangeArrowheads="1"/>
          </p:cNvSpPr>
          <p:nvPr/>
        </p:nvSpPr>
        <p:spPr bwMode="auto">
          <a:xfrm>
            <a:off x="4257673" y="8703996"/>
            <a:ext cx="2456423" cy="693220"/>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1000" dirty="0">
                <a:effectLst/>
                <a:latin typeface="Arial" panose="020B0604020202020204" pitchFamily="34" charset="0"/>
                <a:ea typeface="Arial" panose="020B0604020202020204" pitchFamily="34" charset="0"/>
              </a:rPr>
              <a:t>Henderson, D.J. &amp; </a:t>
            </a:r>
            <a:r>
              <a:rPr lang="es-ES" sz="1000" dirty="0" err="1">
                <a:effectLst/>
                <a:latin typeface="Arial" panose="020B0604020202020204" pitchFamily="34" charset="0"/>
                <a:ea typeface="Arial" panose="020B0604020202020204" pitchFamily="34" charset="0"/>
              </a:rPr>
              <a:t>Parmeter</a:t>
            </a:r>
            <a:r>
              <a:rPr lang="es-ES" sz="1000" dirty="0">
                <a:effectLst/>
                <a:latin typeface="Arial" panose="020B0604020202020204" pitchFamily="34" charset="0"/>
                <a:ea typeface="Arial" panose="020B0604020202020204" pitchFamily="34" charset="0"/>
              </a:rPr>
              <a:t>, C.F. (2015) </a:t>
            </a:r>
            <a:r>
              <a:rPr lang="es-ES" sz="1000" dirty="0" err="1">
                <a:effectLst/>
                <a:latin typeface="Arial" panose="020B0604020202020204" pitchFamily="34" charset="0"/>
                <a:ea typeface="Arial" panose="020B0604020202020204" pitchFamily="34" charset="0"/>
              </a:rPr>
              <a:t>Applied</a:t>
            </a:r>
            <a:r>
              <a:rPr lang="es-ES" sz="1000" dirty="0">
                <a:effectLst/>
                <a:latin typeface="Arial" panose="020B0604020202020204" pitchFamily="34" charset="0"/>
                <a:ea typeface="Arial" panose="020B0604020202020204" pitchFamily="34" charset="0"/>
              </a:rPr>
              <a:t> </a:t>
            </a:r>
            <a:r>
              <a:rPr lang="es-ES" sz="1000" dirty="0" err="1">
                <a:effectLst/>
                <a:latin typeface="Arial" panose="020B0604020202020204" pitchFamily="34" charset="0"/>
                <a:ea typeface="Arial" panose="020B0604020202020204" pitchFamily="34" charset="0"/>
              </a:rPr>
              <a:t>nonparametric</a:t>
            </a:r>
            <a:r>
              <a:rPr lang="es-ES" sz="1000" dirty="0">
                <a:effectLst/>
                <a:latin typeface="Arial" panose="020B0604020202020204" pitchFamily="34" charset="0"/>
                <a:ea typeface="Arial" panose="020B0604020202020204" pitchFamily="34" charset="0"/>
              </a:rPr>
              <a:t> </a:t>
            </a:r>
            <a:r>
              <a:rPr lang="es-ES" sz="1000" dirty="0" err="1">
                <a:effectLst/>
                <a:latin typeface="Arial" panose="020B0604020202020204" pitchFamily="34" charset="0"/>
                <a:ea typeface="Arial" panose="020B0604020202020204" pitchFamily="34" charset="0"/>
              </a:rPr>
              <a:t>econometrics</a:t>
            </a:r>
            <a:r>
              <a:rPr lang="es-ES" sz="1000" dirty="0">
                <a:effectLst/>
                <a:latin typeface="Arial" panose="020B0604020202020204" pitchFamily="34" charset="0"/>
                <a:ea typeface="Arial" panose="020B0604020202020204" pitchFamily="34" charset="0"/>
              </a:rPr>
              <a:t>. New York: Cambridge </a:t>
            </a:r>
            <a:r>
              <a:rPr lang="es-ES" sz="1000" dirty="0" err="1">
                <a:effectLst/>
                <a:latin typeface="Arial" panose="020B0604020202020204" pitchFamily="34" charset="0"/>
                <a:ea typeface="Arial" panose="020B0604020202020204" pitchFamily="34" charset="0"/>
              </a:rPr>
              <a:t>University</a:t>
            </a:r>
            <a:r>
              <a:rPr lang="es-ES" sz="1000" dirty="0">
                <a:effectLst/>
                <a:latin typeface="Arial" panose="020B0604020202020204" pitchFamily="34" charset="0"/>
                <a:ea typeface="Arial" panose="020B0604020202020204" pitchFamily="34" charset="0"/>
              </a:rPr>
              <a:t> </a:t>
            </a:r>
            <a:r>
              <a:rPr lang="es-ES" sz="1000" dirty="0" err="1">
                <a:effectLst/>
                <a:latin typeface="Arial" panose="020B0604020202020204" pitchFamily="34" charset="0"/>
                <a:ea typeface="Arial" panose="020B0604020202020204" pitchFamily="34" charset="0"/>
              </a:rPr>
              <a:t>Press</a:t>
            </a:r>
            <a:r>
              <a:rPr lang="es-ES" sz="1000" dirty="0">
                <a:effectLst/>
                <a:latin typeface="Arial" panose="020B0604020202020204" pitchFamily="34" charset="0"/>
                <a:ea typeface="Arial" panose="020B0604020202020204" pitchFamily="34" charset="0"/>
              </a:rPr>
              <a:t>.</a:t>
            </a:r>
            <a:endParaRPr lang="ca-ES" sz="1000" dirty="0">
              <a:effectLst/>
              <a:latin typeface="Arial" panose="020B0604020202020204" pitchFamily="34" charset="0"/>
              <a:ea typeface="Arial" panose="020B0604020202020204" pitchFamily="34" charset="0"/>
            </a:endParaRPr>
          </a:p>
        </p:txBody>
      </p:sp>
      <p:pic>
        <p:nvPicPr>
          <p:cNvPr id="3" name="Imagen 2">
            <a:extLst>
              <a:ext uri="{FF2B5EF4-FFF2-40B4-BE49-F238E27FC236}">
                <a16:creationId xmlns:a16="http://schemas.microsoft.com/office/drawing/2014/main" id="{F1330AE8-3B7B-4389-BE9C-7719BE5F2464}"/>
              </a:ext>
            </a:extLst>
          </p:cNvPr>
          <p:cNvPicPr>
            <a:picLocks noChangeAspect="1"/>
          </p:cNvPicPr>
          <p:nvPr/>
        </p:nvPicPr>
        <p:blipFill rotWithShape="1">
          <a:blip r:embed="rId4"/>
          <a:srcRect l="14558" r="14466"/>
          <a:stretch/>
        </p:blipFill>
        <p:spPr>
          <a:xfrm>
            <a:off x="181286" y="5723425"/>
            <a:ext cx="3330951" cy="2125453"/>
          </a:xfrm>
          <a:prstGeom prst="rect">
            <a:avLst/>
          </a:prstGeom>
        </p:spPr>
      </p:pic>
    </p:spTree>
    <p:extLst>
      <p:ext uri="{BB962C8B-B14F-4D97-AF65-F5344CB8AC3E}">
        <p14:creationId xmlns:p14="http://schemas.microsoft.com/office/powerpoint/2010/main" val="33080019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TotalTime>
  <Words>420</Words>
  <Application>Microsoft Office PowerPoint</Application>
  <PresentationFormat>A4 (210 x 297 mm)</PresentationFormat>
  <Paragraphs>20</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Rafael.Boix@uv.es</cp:lastModifiedBy>
  <cp:revision>11</cp:revision>
  <dcterms:created xsi:type="dcterms:W3CDTF">2020-10-20T10:11:47Z</dcterms:created>
  <dcterms:modified xsi:type="dcterms:W3CDTF">2020-10-30T19:05:34Z</dcterms:modified>
</cp:coreProperties>
</file>