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8" r:id="rId1"/>
  </p:sldMasterIdLst>
  <p:notesMasterIdLst>
    <p:notesMasterId r:id="rId3"/>
  </p:notesMasterIdLst>
  <p:sldIdLst>
    <p:sldId id="256" r:id="rId2"/>
  </p:sldIdLst>
  <p:sldSz cx="6858000" cy="9906000" type="A4"/>
  <p:notesSz cx="9144000" cy="6858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F3C0"/>
    <a:srgbClr val="82E88C"/>
    <a:srgbClr val="FFD1D1"/>
    <a:srgbClr val="FF9B9B"/>
    <a:srgbClr val="FF3333"/>
    <a:srgbClr val="DB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353"/>
    <p:restoredTop sz="96715"/>
  </p:normalViewPr>
  <p:slideViewPr>
    <p:cSldViewPr snapToGrid="0" snapToObjects="1">
      <p:cViewPr varScale="1">
        <p:scale>
          <a:sx n="61" d="100"/>
          <a:sy n="61" d="100"/>
        </p:scale>
        <p:origin x="2270" y="5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215A51-FA82-4320-B8F1-5006F4AF7EA7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07EA4A4-3B59-4B15-8743-F7F6534C1BE0}">
      <dgm:prSet custT="1"/>
      <dgm:spPr>
        <a:solidFill>
          <a:srgbClr val="FFD1D1"/>
        </a:solidFill>
      </dgm:spPr>
      <dgm:t>
        <a:bodyPr/>
        <a:lstStyle/>
        <a:p>
          <a:pPr algn="ctr"/>
          <a:r>
            <a:rPr lang="es-ES" sz="1200" dirty="0" smtClean="0">
              <a:latin typeface="Arial" panose="020B0604020202020204" pitchFamily="34" charset="0"/>
              <a:cs typeface="Arial" panose="020B0604020202020204" pitchFamily="34" charset="0"/>
            </a:rPr>
            <a:t>Disminución de </a:t>
          </a:r>
          <a:r>
            <a:rPr lang="es-ES" sz="1200" dirty="0">
              <a:latin typeface="Arial" panose="020B0604020202020204" pitchFamily="34" charset="0"/>
              <a:cs typeface="Arial" panose="020B0604020202020204" pitchFamily="34" charset="0"/>
            </a:rPr>
            <a:t>la facturación</a:t>
          </a:r>
        </a:p>
      </dgm:t>
    </dgm:pt>
    <dgm:pt modelId="{2E95F840-0522-4AE3-8270-F324775F8EAA}" type="parTrans" cxnId="{830CADB4-7EA8-4E59-AB5E-67F74E42C412}">
      <dgm:prSet/>
      <dgm:spPr/>
      <dgm:t>
        <a:bodyPr/>
        <a:lstStyle/>
        <a:p>
          <a:endParaRPr lang="es-ES"/>
        </a:p>
      </dgm:t>
    </dgm:pt>
    <dgm:pt modelId="{E8D7F040-E86D-498B-8FC2-EE6D9D24EA26}" type="sibTrans" cxnId="{830CADB4-7EA8-4E59-AB5E-67F74E42C412}">
      <dgm:prSet/>
      <dgm:spPr/>
      <dgm:t>
        <a:bodyPr/>
        <a:lstStyle/>
        <a:p>
          <a:endParaRPr lang="es-ES"/>
        </a:p>
      </dgm:t>
    </dgm:pt>
    <dgm:pt modelId="{27347B5B-701B-49C8-9A2E-C3B1ACBA8BC3}">
      <dgm:prSet custT="1"/>
      <dgm:spPr>
        <a:solidFill>
          <a:srgbClr val="FFD1D1"/>
        </a:solidFill>
      </dgm:spPr>
      <dgm:t>
        <a:bodyPr/>
        <a:lstStyle/>
        <a:p>
          <a:pPr algn="ctr"/>
          <a:r>
            <a:rPr lang="es-ES" sz="1200" dirty="0">
              <a:latin typeface="Arial" panose="020B0604020202020204" pitchFamily="34" charset="0"/>
              <a:cs typeface="Arial" panose="020B0604020202020204" pitchFamily="34" charset="0"/>
            </a:rPr>
            <a:t>Reducción y </a:t>
          </a:r>
          <a:r>
            <a:rPr lang="es-ES" sz="1200" dirty="0" smtClean="0">
              <a:latin typeface="Arial" panose="020B0604020202020204" pitchFamily="34" charset="0"/>
              <a:cs typeface="Arial" panose="020B0604020202020204" pitchFamily="34" charset="0"/>
            </a:rPr>
            <a:t>desplazamiento en la demanda de productos</a:t>
          </a:r>
          <a:endParaRPr lang="es-ES" sz="1500" dirty="0"/>
        </a:p>
      </dgm:t>
    </dgm:pt>
    <dgm:pt modelId="{42F3FD32-748E-4221-B29A-C525212CCD5D}" type="parTrans" cxnId="{6A8CB630-95BF-4B04-9921-18CBC7E03DBE}">
      <dgm:prSet/>
      <dgm:spPr/>
      <dgm:t>
        <a:bodyPr/>
        <a:lstStyle/>
        <a:p>
          <a:endParaRPr lang="es-ES"/>
        </a:p>
      </dgm:t>
    </dgm:pt>
    <dgm:pt modelId="{5BDF83BA-789E-481F-93C8-2B5A92C0CF1A}" type="sibTrans" cxnId="{6A8CB630-95BF-4B04-9921-18CBC7E03DBE}">
      <dgm:prSet/>
      <dgm:spPr/>
      <dgm:t>
        <a:bodyPr/>
        <a:lstStyle/>
        <a:p>
          <a:endParaRPr lang="es-ES"/>
        </a:p>
      </dgm:t>
    </dgm:pt>
    <dgm:pt modelId="{C81112A5-7CC8-467C-B9A8-AC43AECB0606}">
      <dgm:prSet custT="1"/>
      <dgm:spPr>
        <a:solidFill>
          <a:srgbClr val="FFD1D1"/>
        </a:solidFill>
      </dgm:spPr>
      <dgm:t>
        <a:bodyPr/>
        <a:lstStyle/>
        <a:p>
          <a:pPr algn="ctr"/>
          <a:r>
            <a:rPr lang="es-ES" sz="1200" dirty="0">
              <a:latin typeface="Arial" panose="020B0604020202020204" pitchFamily="34" charset="0"/>
              <a:cs typeface="Arial" panose="020B0604020202020204" pitchFamily="34" charset="0"/>
            </a:rPr>
            <a:t>Dificultad en actividades de comercialización</a:t>
          </a:r>
        </a:p>
      </dgm:t>
    </dgm:pt>
    <dgm:pt modelId="{342B4295-0C8B-4122-909F-CA3E68CB43AF}" type="parTrans" cxnId="{C7B3CAB8-20EA-4150-9A4F-4CCB9B97CA57}">
      <dgm:prSet/>
      <dgm:spPr/>
      <dgm:t>
        <a:bodyPr/>
        <a:lstStyle/>
        <a:p>
          <a:endParaRPr lang="es-ES"/>
        </a:p>
      </dgm:t>
    </dgm:pt>
    <dgm:pt modelId="{ED712751-2302-4EAC-81A2-5D8F20F46CEB}" type="sibTrans" cxnId="{C7B3CAB8-20EA-4150-9A4F-4CCB9B97CA57}">
      <dgm:prSet/>
      <dgm:spPr/>
      <dgm:t>
        <a:bodyPr/>
        <a:lstStyle/>
        <a:p>
          <a:endParaRPr lang="es-ES"/>
        </a:p>
      </dgm:t>
    </dgm:pt>
    <dgm:pt modelId="{4E018948-F122-4903-A678-DB71F10F8850}">
      <dgm:prSet custT="1"/>
      <dgm:spPr>
        <a:solidFill>
          <a:srgbClr val="FFD1D1"/>
        </a:solidFill>
      </dgm:spPr>
      <dgm:t>
        <a:bodyPr/>
        <a:lstStyle/>
        <a:p>
          <a:pPr algn="ctr"/>
          <a:r>
            <a:rPr lang="es-ES" sz="1200" dirty="0">
              <a:latin typeface="Arial" panose="020B0604020202020204" pitchFamily="34" charset="0"/>
              <a:cs typeface="Arial" panose="020B0604020202020204" pitchFamily="34" charset="0"/>
            </a:rPr>
            <a:t>Ralentización del desarrollo de proyectos de I+D+i</a:t>
          </a:r>
        </a:p>
      </dgm:t>
    </dgm:pt>
    <dgm:pt modelId="{426DAD9D-3B56-410C-BCD3-CB1D49FBE59D}" type="parTrans" cxnId="{D75AF872-6418-4840-B778-1506C41412E1}">
      <dgm:prSet/>
      <dgm:spPr/>
      <dgm:t>
        <a:bodyPr/>
        <a:lstStyle/>
        <a:p>
          <a:endParaRPr lang="es-ES"/>
        </a:p>
      </dgm:t>
    </dgm:pt>
    <dgm:pt modelId="{EA4EC355-3E9F-49D4-BB5F-C18EBEB883BC}" type="sibTrans" cxnId="{D75AF872-6418-4840-B778-1506C41412E1}">
      <dgm:prSet/>
      <dgm:spPr/>
      <dgm:t>
        <a:bodyPr/>
        <a:lstStyle/>
        <a:p>
          <a:endParaRPr lang="es-ES"/>
        </a:p>
      </dgm:t>
    </dgm:pt>
    <dgm:pt modelId="{89650774-5C64-40F9-AE18-14DC4BD024DA}">
      <dgm:prSet custT="1"/>
      <dgm:spPr>
        <a:solidFill>
          <a:srgbClr val="FFD1D1"/>
        </a:solidFill>
      </dgm:spPr>
      <dgm:t>
        <a:bodyPr/>
        <a:lstStyle/>
        <a:p>
          <a:pPr algn="ctr"/>
          <a:r>
            <a:rPr lang="es-ES" sz="1200" dirty="0">
              <a:latin typeface="Arial" panose="020B0604020202020204" pitchFamily="34" charset="0"/>
              <a:cs typeface="Arial" panose="020B0604020202020204" pitchFamily="34" charset="0"/>
            </a:rPr>
            <a:t>Falta de personal </a:t>
          </a:r>
          <a:r>
            <a:rPr lang="es-ES" sz="1200" dirty="0" smtClean="0">
              <a:latin typeface="Arial" panose="020B0604020202020204" pitchFamily="34" charset="0"/>
              <a:cs typeface="Arial" panose="020B0604020202020204" pitchFamily="34" charset="0"/>
            </a:rPr>
            <a:t>(cuarentena)</a:t>
          </a:r>
          <a:endParaRPr lang="es-ES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DFD022-3392-48AE-A39F-BE5F413B50B2}" type="parTrans" cxnId="{B37A3A84-1BD9-44B6-B456-5FBF5486C805}">
      <dgm:prSet/>
      <dgm:spPr/>
      <dgm:t>
        <a:bodyPr/>
        <a:lstStyle/>
        <a:p>
          <a:endParaRPr lang="es-ES"/>
        </a:p>
      </dgm:t>
    </dgm:pt>
    <dgm:pt modelId="{9D96FF05-5A9F-48BD-AAD2-09DF7F1B5520}" type="sibTrans" cxnId="{B37A3A84-1BD9-44B6-B456-5FBF5486C805}">
      <dgm:prSet/>
      <dgm:spPr/>
      <dgm:t>
        <a:bodyPr/>
        <a:lstStyle/>
        <a:p>
          <a:endParaRPr lang="es-ES"/>
        </a:p>
      </dgm:t>
    </dgm:pt>
    <dgm:pt modelId="{F10B46B7-F227-4B70-A5B3-297BA48B4807}" type="pres">
      <dgm:prSet presAssocID="{06215A51-FA82-4320-B8F1-5006F4AF7EA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EFF77AB-DA88-453C-A0A0-79C7EBF9B557}" type="pres">
      <dgm:prSet presAssocID="{E07EA4A4-3B59-4B15-8743-F7F6534C1BE0}" presName="parentText" presStyleLbl="node1" presStyleIdx="0" presStyleCnt="5" custScaleY="44580" custLinFactY="171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D87209B-6333-4874-85C2-EE58C6A54246}" type="pres">
      <dgm:prSet presAssocID="{E8D7F040-E86D-498B-8FC2-EE6D9D24EA26}" presName="spacer" presStyleCnt="0"/>
      <dgm:spPr/>
    </dgm:pt>
    <dgm:pt modelId="{9E5D3D1F-5479-4E3F-AF6C-AB2615F2B980}" type="pres">
      <dgm:prSet presAssocID="{27347B5B-701B-49C8-9A2E-C3B1ACBA8BC3}" presName="parentText" presStyleLbl="node1" presStyleIdx="1" presStyleCnt="5" custScaleY="44723" custLinFactNeighborY="4888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CB73C1A-7CB1-45D8-8FCE-C7700083E489}" type="pres">
      <dgm:prSet presAssocID="{5BDF83BA-789E-481F-93C8-2B5A92C0CF1A}" presName="spacer" presStyleCnt="0"/>
      <dgm:spPr/>
    </dgm:pt>
    <dgm:pt modelId="{F0702D0F-DD73-4F1F-AE7E-27CC65358A9D}" type="pres">
      <dgm:prSet presAssocID="{C81112A5-7CC8-467C-B9A8-AC43AECB0606}" presName="parentText" presStyleLbl="node1" presStyleIdx="2" presStyleCnt="5" custScaleY="40917" custLinFactNeighborY="-1597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AC60D6D-D626-4917-A896-D8276CA703A5}" type="pres">
      <dgm:prSet presAssocID="{ED712751-2302-4EAC-81A2-5D8F20F46CEB}" presName="spacer" presStyleCnt="0"/>
      <dgm:spPr/>
    </dgm:pt>
    <dgm:pt modelId="{A75EA124-F83F-45A4-B8B3-6CA1845A0A59}" type="pres">
      <dgm:prSet presAssocID="{4E018948-F122-4903-A678-DB71F10F8850}" presName="parentText" presStyleLbl="node1" presStyleIdx="3" presStyleCnt="5" custScaleY="39231" custLinFactNeighborY="-88778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92DA824-E867-445F-855C-C8C537E5072F}" type="pres">
      <dgm:prSet presAssocID="{EA4EC355-3E9F-49D4-BB5F-C18EBEB883BC}" presName="spacer" presStyleCnt="0"/>
      <dgm:spPr/>
    </dgm:pt>
    <dgm:pt modelId="{E2E009C7-00EB-428A-8E8B-D96B63C2CA61}" type="pres">
      <dgm:prSet presAssocID="{89650774-5C64-40F9-AE18-14DC4BD024DA}" presName="parentText" presStyleLbl="node1" presStyleIdx="4" presStyleCnt="5" custScaleY="37707" custLinFactY="-966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75AF872-6418-4840-B778-1506C41412E1}" srcId="{06215A51-FA82-4320-B8F1-5006F4AF7EA7}" destId="{4E018948-F122-4903-A678-DB71F10F8850}" srcOrd="3" destOrd="0" parTransId="{426DAD9D-3B56-410C-BCD3-CB1D49FBE59D}" sibTransId="{EA4EC355-3E9F-49D4-BB5F-C18EBEB883BC}"/>
    <dgm:cxn modelId="{2438F596-AAC8-416A-8F27-64FEACBAC380}" type="presOf" srcId="{27347B5B-701B-49C8-9A2E-C3B1ACBA8BC3}" destId="{9E5D3D1F-5479-4E3F-AF6C-AB2615F2B980}" srcOrd="0" destOrd="0" presId="urn:microsoft.com/office/officeart/2005/8/layout/vList2"/>
    <dgm:cxn modelId="{6A8CB630-95BF-4B04-9921-18CBC7E03DBE}" srcId="{06215A51-FA82-4320-B8F1-5006F4AF7EA7}" destId="{27347B5B-701B-49C8-9A2E-C3B1ACBA8BC3}" srcOrd="1" destOrd="0" parTransId="{42F3FD32-748E-4221-B29A-C525212CCD5D}" sibTransId="{5BDF83BA-789E-481F-93C8-2B5A92C0CF1A}"/>
    <dgm:cxn modelId="{830CADB4-7EA8-4E59-AB5E-67F74E42C412}" srcId="{06215A51-FA82-4320-B8F1-5006F4AF7EA7}" destId="{E07EA4A4-3B59-4B15-8743-F7F6534C1BE0}" srcOrd="0" destOrd="0" parTransId="{2E95F840-0522-4AE3-8270-F324775F8EAA}" sibTransId="{E8D7F040-E86D-498B-8FC2-EE6D9D24EA26}"/>
    <dgm:cxn modelId="{C7B3CAB8-20EA-4150-9A4F-4CCB9B97CA57}" srcId="{06215A51-FA82-4320-B8F1-5006F4AF7EA7}" destId="{C81112A5-7CC8-467C-B9A8-AC43AECB0606}" srcOrd="2" destOrd="0" parTransId="{342B4295-0C8B-4122-909F-CA3E68CB43AF}" sibTransId="{ED712751-2302-4EAC-81A2-5D8F20F46CEB}"/>
    <dgm:cxn modelId="{67FFF117-05F9-4543-B83C-6D8A7BA91345}" type="presOf" srcId="{C81112A5-7CC8-467C-B9A8-AC43AECB0606}" destId="{F0702D0F-DD73-4F1F-AE7E-27CC65358A9D}" srcOrd="0" destOrd="0" presId="urn:microsoft.com/office/officeart/2005/8/layout/vList2"/>
    <dgm:cxn modelId="{B37A3A84-1BD9-44B6-B456-5FBF5486C805}" srcId="{06215A51-FA82-4320-B8F1-5006F4AF7EA7}" destId="{89650774-5C64-40F9-AE18-14DC4BD024DA}" srcOrd="4" destOrd="0" parTransId="{FEDFD022-3392-48AE-A39F-BE5F413B50B2}" sibTransId="{9D96FF05-5A9F-48BD-AAD2-09DF7F1B5520}"/>
    <dgm:cxn modelId="{30A6CEA4-A0C6-41D9-83F2-115048B5A1A6}" type="presOf" srcId="{06215A51-FA82-4320-B8F1-5006F4AF7EA7}" destId="{F10B46B7-F227-4B70-A5B3-297BA48B4807}" srcOrd="0" destOrd="0" presId="urn:microsoft.com/office/officeart/2005/8/layout/vList2"/>
    <dgm:cxn modelId="{0BBE19B7-01DA-4D13-8F2D-9572B92BC276}" type="presOf" srcId="{4E018948-F122-4903-A678-DB71F10F8850}" destId="{A75EA124-F83F-45A4-B8B3-6CA1845A0A59}" srcOrd="0" destOrd="0" presId="urn:microsoft.com/office/officeart/2005/8/layout/vList2"/>
    <dgm:cxn modelId="{27EFC21A-971A-40DB-9C27-935B11A158CC}" type="presOf" srcId="{89650774-5C64-40F9-AE18-14DC4BD024DA}" destId="{E2E009C7-00EB-428A-8E8B-D96B63C2CA61}" srcOrd="0" destOrd="0" presId="urn:microsoft.com/office/officeart/2005/8/layout/vList2"/>
    <dgm:cxn modelId="{9C23E026-5F60-4C34-93D6-055D516E1940}" type="presOf" srcId="{E07EA4A4-3B59-4B15-8743-F7F6534C1BE0}" destId="{4EFF77AB-DA88-453C-A0A0-79C7EBF9B557}" srcOrd="0" destOrd="0" presId="urn:microsoft.com/office/officeart/2005/8/layout/vList2"/>
    <dgm:cxn modelId="{91462936-C2D7-4D5A-A118-0354E0FC6AD6}" type="presParOf" srcId="{F10B46B7-F227-4B70-A5B3-297BA48B4807}" destId="{4EFF77AB-DA88-453C-A0A0-79C7EBF9B557}" srcOrd="0" destOrd="0" presId="urn:microsoft.com/office/officeart/2005/8/layout/vList2"/>
    <dgm:cxn modelId="{BFC6F9D7-33C5-4BA2-AA0B-E75D83120D9A}" type="presParOf" srcId="{F10B46B7-F227-4B70-A5B3-297BA48B4807}" destId="{6D87209B-6333-4874-85C2-EE58C6A54246}" srcOrd="1" destOrd="0" presId="urn:microsoft.com/office/officeart/2005/8/layout/vList2"/>
    <dgm:cxn modelId="{8367901D-3B92-4E86-98DA-3A4012DB3E02}" type="presParOf" srcId="{F10B46B7-F227-4B70-A5B3-297BA48B4807}" destId="{9E5D3D1F-5479-4E3F-AF6C-AB2615F2B980}" srcOrd="2" destOrd="0" presId="urn:microsoft.com/office/officeart/2005/8/layout/vList2"/>
    <dgm:cxn modelId="{78BD4FF7-39D6-4A75-B1D4-44748AABBD77}" type="presParOf" srcId="{F10B46B7-F227-4B70-A5B3-297BA48B4807}" destId="{ECB73C1A-7CB1-45D8-8FCE-C7700083E489}" srcOrd="3" destOrd="0" presId="urn:microsoft.com/office/officeart/2005/8/layout/vList2"/>
    <dgm:cxn modelId="{A1419CD6-9DD8-41BC-A2C6-79957CE11A0B}" type="presParOf" srcId="{F10B46B7-F227-4B70-A5B3-297BA48B4807}" destId="{F0702D0F-DD73-4F1F-AE7E-27CC65358A9D}" srcOrd="4" destOrd="0" presId="urn:microsoft.com/office/officeart/2005/8/layout/vList2"/>
    <dgm:cxn modelId="{6AF6EE06-0673-4D39-B71C-9A9C00A026DD}" type="presParOf" srcId="{F10B46B7-F227-4B70-A5B3-297BA48B4807}" destId="{FAC60D6D-D626-4917-A896-D8276CA703A5}" srcOrd="5" destOrd="0" presId="urn:microsoft.com/office/officeart/2005/8/layout/vList2"/>
    <dgm:cxn modelId="{6B29B49C-B377-4623-A232-DE9423C64F6E}" type="presParOf" srcId="{F10B46B7-F227-4B70-A5B3-297BA48B4807}" destId="{A75EA124-F83F-45A4-B8B3-6CA1845A0A59}" srcOrd="6" destOrd="0" presId="urn:microsoft.com/office/officeart/2005/8/layout/vList2"/>
    <dgm:cxn modelId="{C1745D31-1C5E-43AF-909D-2350C482E1CC}" type="presParOf" srcId="{F10B46B7-F227-4B70-A5B3-297BA48B4807}" destId="{892DA824-E867-445F-855C-C8C537E5072F}" srcOrd="7" destOrd="0" presId="urn:microsoft.com/office/officeart/2005/8/layout/vList2"/>
    <dgm:cxn modelId="{6601509C-D66D-4F9B-AAF3-2992FCCAE710}" type="presParOf" srcId="{F10B46B7-F227-4B70-A5B3-297BA48B4807}" destId="{E2E009C7-00EB-428A-8E8B-D96B63C2CA61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FF77AB-DA88-453C-A0A0-79C7EBF9B557}">
      <dsp:nvSpPr>
        <dsp:cNvPr id="0" name=""/>
        <dsp:cNvSpPr/>
      </dsp:nvSpPr>
      <dsp:spPr>
        <a:xfrm>
          <a:off x="0" y="150205"/>
          <a:ext cx="2484000" cy="367196"/>
        </a:xfrm>
        <a:prstGeom prst="roundRect">
          <a:avLst/>
        </a:prstGeom>
        <a:solidFill>
          <a:srgbClr val="FFD1D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Disminución de </a:t>
          </a:r>
          <a:r>
            <a:rPr lang="es-ES" sz="1200" kern="1200" dirty="0">
              <a:latin typeface="Arial" panose="020B0604020202020204" pitchFamily="34" charset="0"/>
              <a:cs typeface="Arial" panose="020B0604020202020204" pitchFamily="34" charset="0"/>
            </a:rPr>
            <a:t>la facturación</a:t>
          </a:r>
        </a:p>
      </dsp:txBody>
      <dsp:txXfrm>
        <a:off x="17925" y="168130"/>
        <a:ext cx="2448150" cy="331346"/>
      </dsp:txXfrm>
    </dsp:sp>
    <dsp:sp modelId="{9E5D3D1F-5479-4E3F-AF6C-AB2615F2B980}">
      <dsp:nvSpPr>
        <dsp:cNvPr id="0" name=""/>
        <dsp:cNvSpPr/>
      </dsp:nvSpPr>
      <dsp:spPr>
        <a:xfrm>
          <a:off x="0" y="565259"/>
          <a:ext cx="2484000" cy="368374"/>
        </a:xfrm>
        <a:prstGeom prst="roundRect">
          <a:avLst/>
        </a:prstGeom>
        <a:solidFill>
          <a:srgbClr val="FFD1D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>
              <a:latin typeface="Arial" panose="020B0604020202020204" pitchFamily="34" charset="0"/>
              <a:cs typeface="Arial" panose="020B0604020202020204" pitchFamily="34" charset="0"/>
            </a:rPr>
            <a:t>Reducción y </a:t>
          </a:r>
          <a:r>
            <a:rPr lang="es-E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desplazamiento en la demanda de productos</a:t>
          </a:r>
          <a:endParaRPr lang="es-ES" sz="1500" kern="1200" dirty="0"/>
        </a:p>
      </dsp:txBody>
      <dsp:txXfrm>
        <a:off x="17983" y="583242"/>
        <a:ext cx="2448034" cy="332408"/>
      </dsp:txXfrm>
    </dsp:sp>
    <dsp:sp modelId="{F0702D0F-DD73-4F1F-AE7E-27CC65358A9D}">
      <dsp:nvSpPr>
        <dsp:cNvPr id="0" name=""/>
        <dsp:cNvSpPr/>
      </dsp:nvSpPr>
      <dsp:spPr>
        <a:xfrm>
          <a:off x="0" y="978162"/>
          <a:ext cx="2484000" cy="337025"/>
        </a:xfrm>
        <a:prstGeom prst="roundRect">
          <a:avLst/>
        </a:prstGeom>
        <a:solidFill>
          <a:srgbClr val="FFD1D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>
              <a:latin typeface="Arial" panose="020B0604020202020204" pitchFamily="34" charset="0"/>
              <a:cs typeface="Arial" panose="020B0604020202020204" pitchFamily="34" charset="0"/>
            </a:rPr>
            <a:t>Dificultad en actividades de comercialización</a:t>
          </a:r>
        </a:p>
      </dsp:txBody>
      <dsp:txXfrm>
        <a:off x="16452" y="994614"/>
        <a:ext cx="2451096" cy="304121"/>
      </dsp:txXfrm>
    </dsp:sp>
    <dsp:sp modelId="{A75EA124-F83F-45A4-B8B3-6CA1845A0A59}">
      <dsp:nvSpPr>
        <dsp:cNvPr id="0" name=""/>
        <dsp:cNvSpPr/>
      </dsp:nvSpPr>
      <dsp:spPr>
        <a:xfrm>
          <a:off x="0" y="1349657"/>
          <a:ext cx="2484000" cy="323137"/>
        </a:xfrm>
        <a:prstGeom prst="roundRect">
          <a:avLst/>
        </a:prstGeom>
        <a:solidFill>
          <a:srgbClr val="FFD1D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>
              <a:latin typeface="Arial" panose="020B0604020202020204" pitchFamily="34" charset="0"/>
              <a:cs typeface="Arial" panose="020B0604020202020204" pitchFamily="34" charset="0"/>
            </a:rPr>
            <a:t>Ralentización del desarrollo de proyectos de I+D+i</a:t>
          </a:r>
        </a:p>
      </dsp:txBody>
      <dsp:txXfrm>
        <a:off x="15774" y="1365431"/>
        <a:ext cx="2452452" cy="291589"/>
      </dsp:txXfrm>
    </dsp:sp>
    <dsp:sp modelId="{E2E009C7-00EB-428A-8E8B-D96B63C2CA61}">
      <dsp:nvSpPr>
        <dsp:cNvPr id="0" name=""/>
        <dsp:cNvSpPr/>
      </dsp:nvSpPr>
      <dsp:spPr>
        <a:xfrm>
          <a:off x="0" y="1705669"/>
          <a:ext cx="2484000" cy="310585"/>
        </a:xfrm>
        <a:prstGeom prst="roundRect">
          <a:avLst/>
        </a:prstGeom>
        <a:solidFill>
          <a:srgbClr val="FFD1D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>
              <a:latin typeface="Arial" panose="020B0604020202020204" pitchFamily="34" charset="0"/>
              <a:cs typeface="Arial" panose="020B0604020202020204" pitchFamily="34" charset="0"/>
            </a:rPr>
            <a:t>Falta de personal </a:t>
          </a:r>
          <a:r>
            <a:rPr lang="es-E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(cuarentena)</a:t>
          </a:r>
          <a:endParaRPr lang="es-ES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162" y="1720831"/>
        <a:ext cx="2453676" cy="2802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0651F3-E41B-47B4-8DBF-68941AE9AA98}" type="datetimeFigureOut">
              <a:rPr lang="es-ES" smtClean="0"/>
              <a:t>26/10/2020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681413" y="514350"/>
            <a:ext cx="1781175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59F301-22C0-4A57-A743-B0DCE10B51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0265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9F301-22C0-4A57-A743-B0DCE10B519E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5995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3077284"/>
            <a:ext cx="5829300" cy="212336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26/10/2020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66390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26/10/2020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55326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4972050" y="396703"/>
            <a:ext cx="1543050" cy="845220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42900" y="396703"/>
            <a:ext cx="4514850" cy="845220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26/10/2020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65871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26/10/2020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39322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4198589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26/10/2020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7999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26/10/2020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10709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2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2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71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71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26/10/2020</a:t>
            </a:fld>
            <a:endParaRPr lang="es-ES_tradn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98199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26/10/2020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06910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26/10/2020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18969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2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9" y="394409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2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26/10/2020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23848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26/10/2020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6111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9181398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E2A95-667A-0741-8BF5-6CAC44F5EFBC}" type="datetimeFigureOut">
              <a:rPr lang="es-ES_tradnl" smtClean="0"/>
              <a:t>26/10/2020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9181398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9181398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3469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4.PNG"/><Relationship Id="rId5" Type="http://schemas.openxmlformats.org/officeDocument/2006/relationships/diagramData" Target="../diagrams/data1.xml"/><Relationship Id="rId15" Type="http://schemas.openxmlformats.org/officeDocument/2006/relationships/image" Target="../media/image8.PNG"/><Relationship Id="rId10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microsoft.com/office/2007/relationships/diagramDrawing" Target="../diagrams/drawing1.xml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F80BAF43-FA28-4D42-8C80-AFAD757130F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115" y="656494"/>
            <a:ext cx="3023387" cy="9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D9778DD-7EF1-0045-9488-FEC7072A1A1F}"/>
              </a:ext>
            </a:extLst>
          </p:cNvPr>
          <p:cNvSpPr txBox="1"/>
          <p:nvPr/>
        </p:nvSpPr>
        <p:spPr>
          <a:xfrm>
            <a:off x="68809" y="1431044"/>
            <a:ext cx="6626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ES_tradnl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_tradnl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Beatriz Corchuelo¹, Pedro Eugenio López-Salazar¹ y Celia Sama-Berrocal¹</a:t>
            </a:r>
          </a:p>
          <a:p>
            <a:pPr algn="just"/>
            <a:r>
              <a:rPr lang="es-ES_tradnl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¹ Universidad de Extremadura (España); Autor de correspondencia: bcorchue@unex.es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E708200F-6380-9D41-9AA4-7DC1D050EAE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6" y="9397218"/>
            <a:ext cx="6842334" cy="50878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Cuadro de texto 35">
            <a:extLst>
              <a:ext uri="{FF2B5EF4-FFF2-40B4-BE49-F238E27FC236}">
                <a16:creationId xmlns:a16="http://schemas.microsoft.com/office/drawing/2014/main" id="{74887667-13A0-9B46-B061-4EEB7A41D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586" y="2277668"/>
            <a:ext cx="2220135" cy="781652"/>
          </a:xfrm>
          <a:prstGeom prst="rect">
            <a:avLst/>
          </a:prstGeom>
          <a:noFill/>
          <a:ln w="5319">
            <a:noFill/>
            <a:prstDash val="solid"/>
            <a:miter lim="800000"/>
            <a:headEnd/>
            <a:tailEnd/>
          </a:ln>
          <a:extLst/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ca-ES" sz="1200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a-ES" sz="1200" dirty="0" err="1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Analizar</a:t>
            </a:r>
            <a:r>
              <a:rPr lang="ca-ES" sz="1200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la repercusión del coronavirus en empresas agroalimentarias extremeñas (Tabla 1).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C3E74BFF-2FAA-244E-B27C-7964D66DC949}"/>
              </a:ext>
            </a:extLst>
          </p:cNvPr>
          <p:cNvSpPr/>
          <p:nvPr/>
        </p:nvSpPr>
        <p:spPr>
          <a:xfrm>
            <a:off x="117455" y="2120704"/>
            <a:ext cx="2205795" cy="162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A060FCC1-C598-E846-9235-A9278356C3D0}"/>
              </a:ext>
            </a:extLst>
          </p:cNvPr>
          <p:cNvSpPr/>
          <p:nvPr/>
        </p:nvSpPr>
        <p:spPr>
          <a:xfrm>
            <a:off x="2552581" y="2120259"/>
            <a:ext cx="4149284" cy="162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METODOLOGÍA</a:t>
            </a:r>
            <a:endParaRPr lang="es-ES_tradnl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Cuadro de texto 35">
            <a:extLst>
              <a:ext uri="{FF2B5EF4-FFF2-40B4-BE49-F238E27FC236}">
                <a16:creationId xmlns:a16="http://schemas.microsoft.com/office/drawing/2014/main" id="{D555C621-ADC9-9647-9D4F-7E356FCF9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2580" y="2274410"/>
            <a:ext cx="4157926" cy="740707"/>
          </a:xfrm>
          <a:prstGeom prst="rect">
            <a:avLst/>
          </a:prstGeom>
          <a:noFill/>
          <a:ln w="5319">
            <a:noFill/>
            <a:prstDash val="solid"/>
            <a:miter lim="800000"/>
            <a:headEnd/>
            <a:tailEnd/>
          </a:ln>
          <a:extLst/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ca-ES" sz="1200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Para realizar el estudio se utiliza una metodología cualitativa a partir de un estudio de casos múltiples, empleando un enfoque exploratorio, según las fases establecidas por Yin [1] y se analizaron 13 empresas agroalimentarias (Tabla 1).</a:t>
            </a: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5A6573C0-7AE4-5044-A0F0-75141C751CEF}"/>
              </a:ext>
            </a:extLst>
          </p:cNvPr>
          <p:cNvSpPr/>
          <p:nvPr/>
        </p:nvSpPr>
        <p:spPr>
          <a:xfrm>
            <a:off x="4217864" y="3130414"/>
            <a:ext cx="2484000" cy="162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endParaRPr lang="es-ES_tradnl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EC0834D4-C66C-7640-B5A2-7FBD18EFD9DE}"/>
              </a:ext>
            </a:extLst>
          </p:cNvPr>
          <p:cNvSpPr/>
          <p:nvPr/>
        </p:nvSpPr>
        <p:spPr>
          <a:xfrm>
            <a:off x="94351" y="8027968"/>
            <a:ext cx="4014795" cy="162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6682FDF2-B296-4644-BD29-08FBD26A8EAB}"/>
              </a:ext>
            </a:extLst>
          </p:cNvPr>
          <p:cNvSpPr/>
          <p:nvPr/>
        </p:nvSpPr>
        <p:spPr>
          <a:xfrm>
            <a:off x="4235490" y="8374181"/>
            <a:ext cx="2508294" cy="17154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REFERENCIAS</a:t>
            </a:r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7" name="Cuadro de texto 35">
            <a:extLst>
              <a:ext uri="{FF2B5EF4-FFF2-40B4-BE49-F238E27FC236}">
                <a16:creationId xmlns:a16="http://schemas.microsoft.com/office/drawing/2014/main" id="{D7DF5759-FFA7-5745-A724-1F1CE74CF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652" y="8246480"/>
            <a:ext cx="4004831" cy="1119668"/>
          </a:xfrm>
          <a:prstGeom prst="rect">
            <a:avLst/>
          </a:prstGeom>
          <a:noFill/>
          <a:ln w="5319">
            <a:noFill/>
            <a:prstDash val="solid"/>
            <a:miter lim="800000"/>
            <a:headEnd/>
            <a:tailEnd/>
          </a:ln>
          <a:extLst/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just">
              <a:spcBef>
                <a:spcPts val="875"/>
              </a:spcBef>
            </a:pPr>
            <a:r>
              <a:rPr lang="es-ES" sz="1200" dirty="0">
                <a:latin typeface="Arial" panose="020B0604020202020204" pitchFamily="34" charset="0"/>
                <a:ea typeface="Arial" panose="020B0604020202020204" pitchFamily="34" charset="0"/>
              </a:rPr>
              <a:t>El cambio en las condiciones del entorno, así como las características de la difusión de la pandemia han impactado en las estrategias, el comportamiento , los procesos, la dinámica y los resultados de las organizaciones independientemente de su tamaño y la naturaleza de su producto o servicio</a:t>
            </a:r>
            <a:endParaRPr lang="ca-ES" sz="12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8" name="Cuadro de texto 35">
            <a:extLst>
              <a:ext uri="{FF2B5EF4-FFF2-40B4-BE49-F238E27FC236}">
                <a16:creationId xmlns:a16="http://schemas.microsoft.com/office/drawing/2014/main" id="{125D3899-A065-B540-9BC4-B53D9E759E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5498" y="8608997"/>
            <a:ext cx="2520011" cy="701253"/>
          </a:xfrm>
          <a:prstGeom prst="rect">
            <a:avLst/>
          </a:prstGeom>
          <a:solidFill>
            <a:schemeClr val="bg1"/>
          </a:solidFill>
          <a:ln w="5319">
            <a:noFill/>
            <a:prstDash val="solid"/>
            <a:miter lim="800000"/>
            <a:headEnd/>
            <a:tailEnd/>
          </a:ln>
          <a:extLst/>
        </p:spPr>
        <p:txBody>
          <a:bodyPr rot="0" vert="horz" wrap="square" lIns="0" tIns="0" rIns="0" bIns="0" anchor="t" anchorCtr="0" upright="1">
            <a:noAutofit/>
          </a:bodyPr>
          <a:lstStyle/>
          <a:p>
            <a:pPr algn="just"/>
            <a:r>
              <a:rPr lang="en-AU" altLang="es-ES" sz="1200" dirty="0">
                <a:latin typeface="Arial" panose="020B0604020202020204" pitchFamily="34" charset="0"/>
                <a:cs typeface="Arial" panose="020B0604020202020204" pitchFamily="34" charset="0"/>
              </a:rPr>
              <a:t>[1] Yin, R.K. (1984/1989). Case Study Research: design and Methods, Applied social research. </a:t>
            </a:r>
            <a:r>
              <a:rPr lang="pt-PT" altLang="es-ES" sz="1200" dirty="0">
                <a:latin typeface="Arial" panose="020B0604020202020204" pitchFamily="34" charset="0"/>
                <a:cs typeface="Arial" panose="020B0604020202020204" pitchFamily="34" charset="0"/>
              </a:rPr>
              <a:t>Methods Series, Newbury Park CA</a:t>
            </a:r>
            <a:r>
              <a:rPr lang="pt-PT" altLang="es-ES" sz="1200" dirty="0"/>
              <a:t>.</a:t>
            </a:r>
            <a:endParaRPr lang="es-ES" altLang="es-ES" sz="1200" dirty="0"/>
          </a:p>
        </p:txBody>
      </p:sp>
      <p:sp>
        <p:nvSpPr>
          <p:cNvPr id="24" name="23 Rectángulo"/>
          <p:cNvSpPr/>
          <p:nvPr/>
        </p:nvSpPr>
        <p:spPr>
          <a:xfrm>
            <a:off x="106487" y="3130414"/>
            <a:ext cx="3982227" cy="477909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CuadroTexto"/>
          <p:cNvSpPr txBox="1"/>
          <p:nvPr/>
        </p:nvSpPr>
        <p:spPr>
          <a:xfrm>
            <a:off x="94351" y="3086492"/>
            <a:ext cx="39800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Tabla 1. Caracterización de las empresas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61844" y="7681879"/>
            <a:ext cx="3959275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Fuente: Elaboración propia</a:t>
            </a:r>
            <a:endParaRPr lang="es-E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43 CuadroTexto"/>
          <p:cNvSpPr txBox="1"/>
          <p:nvPr/>
        </p:nvSpPr>
        <p:spPr>
          <a:xfrm>
            <a:off x="142349" y="656704"/>
            <a:ext cx="3614660" cy="923330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 smtClean="0">
                <a:ln w="3175">
                  <a:noFill/>
                </a:ln>
                <a:solidFill>
                  <a:schemeClr val="accent1">
                    <a:lumMod val="50000"/>
                  </a:schemeClr>
                </a:solidFill>
              </a:rPr>
              <a:t>EL IMPACTO DE LA COVID-19 EN EMPRESAS AGROALIMENTARIAS EXTREMEÑAS</a:t>
            </a:r>
          </a:p>
        </p:txBody>
      </p:sp>
      <p:graphicFrame>
        <p:nvGraphicFramePr>
          <p:cNvPr id="56" name="55 Diagrama"/>
          <p:cNvGraphicFramePr/>
          <p:nvPr>
            <p:extLst>
              <p:ext uri="{D42A27DB-BD31-4B8C-83A1-F6EECF244321}">
                <p14:modId xmlns:p14="http://schemas.microsoft.com/office/powerpoint/2010/main" val="2171645745"/>
              </p:ext>
            </p:extLst>
          </p:nvPr>
        </p:nvGraphicFramePr>
        <p:xfrm>
          <a:off x="4221440" y="3422813"/>
          <a:ext cx="2484000" cy="223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7" name="56 CuadroTexto"/>
          <p:cNvSpPr txBox="1"/>
          <p:nvPr/>
        </p:nvSpPr>
        <p:spPr>
          <a:xfrm>
            <a:off x="4223186" y="3296127"/>
            <a:ext cx="2484000" cy="276999"/>
          </a:xfrm>
          <a:prstGeom prst="rect">
            <a:avLst/>
          </a:prstGeom>
          <a:solidFill>
            <a:srgbClr val="FF9B9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CONSECUENCIAS NEGATIVAS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57 CuadroTexto"/>
          <p:cNvSpPr txBox="1"/>
          <p:nvPr/>
        </p:nvSpPr>
        <p:spPr>
          <a:xfrm>
            <a:off x="4247441" y="5506369"/>
            <a:ext cx="2484000" cy="276999"/>
          </a:xfrm>
          <a:prstGeom prst="rect">
            <a:avLst/>
          </a:prstGeom>
          <a:solidFill>
            <a:srgbClr val="82E88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ACTUACIONES Y BENEFICIOS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7" y="3314235"/>
            <a:ext cx="3996000" cy="1833849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52" y="6980992"/>
            <a:ext cx="3924000" cy="714796"/>
          </a:xfrm>
          <a:prstGeom prst="rect">
            <a:avLst/>
          </a:prstGeom>
        </p:spPr>
      </p:pic>
      <p:grpSp>
        <p:nvGrpSpPr>
          <p:cNvPr id="5" name="4 Grupo"/>
          <p:cNvGrpSpPr/>
          <p:nvPr/>
        </p:nvGrpSpPr>
        <p:grpSpPr>
          <a:xfrm>
            <a:off x="4260868" y="6348275"/>
            <a:ext cx="2488752" cy="1887451"/>
            <a:chOff x="4199826" y="5927422"/>
            <a:chExt cx="2488752" cy="1608061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8" name="7 Forma libre"/>
            <p:cNvSpPr/>
            <p:nvPr/>
          </p:nvSpPr>
          <p:spPr>
            <a:xfrm>
              <a:off x="4199826" y="6416134"/>
              <a:ext cx="2484000" cy="337382"/>
            </a:xfrm>
            <a:custGeom>
              <a:avLst/>
              <a:gdLst>
                <a:gd name="connsiteX0" fmla="*/ 0 w 2534062"/>
                <a:gd name="connsiteY0" fmla="*/ 71113 h 426672"/>
                <a:gd name="connsiteX1" fmla="*/ 71113 w 2534062"/>
                <a:gd name="connsiteY1" fmla="*/ 0 h 426672"/>
                <a:gd name="connsiteX2" fmla="*/ 2462949 w 2534062"/>
                <a:gd name="connsiteY2" fmla="*/ 0 h 426672"/>
                <a:gd name="connsiteX3" fmla="*/ 2534062 w 2534062"/>
                <a:gd name="connsiteY3" fmla="*/ 71113 h 426672"/>
                <a:gd name="connsiteX4" fmla="*/ 2534062 w 2534062"/>
                <a:gd name="connsiteY4" fmla="*/ 355559 h 426672"/>
                <a:gd name="connsiteX5" fmla="*/ 2462949 w 2534062"/>
                <a:gd name="connsiteY5" fmla="*/ 426672 h 426672"/>
                <a:gd name="connsiteX6" fmla="*/ 71113 w 2534062"/>
                <a:gd name="connsiteY6" fmla="*/ 426672 h 426672"/>
                <a:gd name="connsiteX7" fmla="*/ 0 w 2534062"/>
                <a:gd name="connsiteY7" fmla="*/ 355559 h 426672"/>
                <a:gd name="connsiteX8" fmla="*/ 0 w 2534062"/>
                <a:gd name="connsiteY8" fmla="*/ 71113 h 42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34062" h="426672">
                  <a:moveTo>
                    <a:pt x="0" y="71113"/>
                  </a:moveTo>
                  <a:cubicBezTo>
                    <a:pt x="0" y="31838"/>
                    <a:pt x="31838" y="0"/>
                    <a:pt x="71113" y="0"/>
                  </a:cubicBezTo>
                  <a:lnTo>
                    <a:pt x="2462949" y="0"/>
                  </a:lnTo>
                  <a:cubicBezTo>
                    <a:pt x="2502224" y="0"/>
                    <a:pt x="2534062" y="31838"/>
                    <a:pt x="2534062" y="71113"/>
                  </a:cubicBezTo>
                  <a:lnTo>
                    <a:pt x="2534062" y="355559"/>
                  </a:lnTo>
                  <a:cubicBezTo>
                    <a:pt x="2534062" y="394834"/>
                    <a:pt x="2502224" y="426672"/>
                    <a:pt x="2462949" y="426672"/>
                  </a:cubicBezTo>
                  <a:lnTo>
                    <a:pt x="71113" y="426672"/>
                  </a:lnTo>
                  <a:cubicBezTo>
                    <a:pt x="31838" y="426672"/>
                    <a:pt x="0" y="394834"/>
                    <a:pt x="0" y="355559"/>
                  </a:cubicBezTo>
                  <a:lnTo>
                    <a:pt x="0" y="71113"/>
                  </a:lnTo>
                  <a:close/>
                </a:path>
              </a:pathLst>
            </a:custGeom>
            <a:solidFill>
              <a:srgbClr val="BBF3C0"/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rgbClr r="0" g="0" b="0"/>
            </a:lnRef>
            <a:fillRef idx="2">
              <a:scrgbClr r="0" g="0" b="0"/>
            </a:fillRef>
            <a:effectRef idx="1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6548" tIns="66548" rIns="66548" bIns="6654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kern="1200" dirty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Reorganización del personal</a:t>
              </a:r>
            </a:p>
          </p:txBody>
        </p:sp>
        <p:sp>
          <p:nvSpPr>
            <p:cNvPr id="9" name="8 Forma libre"/>
            <p:cNvSpPr/>
            <p:nvPr/>
          </p:nvSpPr>
          <p:spPr>
            <a:xfrm>
              <a:off x="4199826" y="6801379"/>
              <a:ext cx="2484000" cy="398724"/>
            </a:xfrm>
            <a:custGeom>
              <a:avLst/>
              <a:gdLst>
                <a:gd name="connsiteX0" fmla="*/ 0 w 2534062"/>
                <a:gd name="connsiteY0" fmla="*/ 78368 h 470198"/>
                <a:gd name="connsiteX1" fmla="*/ 78368 w 2534062"/>
                <a:gd name="connsiteY1" fmla="*/ 0 h 470198"/>
                <a:gd name="connsiteX2" fmla="*/ 2455694 w 2534062"/>
                <a:gd name="connsiteY2" fmla="*/ 0 h 470198"/>
                <a:gd name="connsiteX3" fmla="*/ 2534062 w 2534062"/>
                <a:gd name="connsiteY3" fmla="*/ 78368 h 470198"/>
                <a:gd name="connsiteX4" fmla="*/ 2534062 w 2534062"/>
                <a:gd name="connsiteY4" fmla="*/ 391830 h 470198"/>
                <a:gd name="connsiteX5" fmla="*/ 2455694 w 2534062"/>
                <a:gd name="connsiteY5" fmla="*/ 470198 h 470198"/>
                <a:gd name="connsiteX6" fmla="*/ 78368 w 2534062"/>
                <a:gd name="connsiteY6" fmla="*/ 470198 h 470198"/>
                <a:gd name="connsiteX7" fmla="*/ 0 w 2534062"/>
                <a:gd name="connsiteY7" fmla="*/ 391830 h 470198"/>
                <a:gd name="connsiteX8" fmla="*/ 0 w 2534062"/>
                <a:gd name="connsiteY8" fmla="*/ 78368 h 47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34062" h="470198">
                  <a:moveTo>
                    <a:pt x="0" y="78368"/>
                  </a:moveTo>
                  <a:cubicBezTo>
                    <a:pt x="0" y="35087"/>
                    <a:pt x="35087" y="0"/>
                    <a:pt x="78368" y="0"/>
                  </a:cubicBezTo>
                  <a:lnTo>
                    <a:pt x="2455694" y="0"/>
                  </a:lnTo>
                  <a:cubicBezTo>
                    <a:pt x="2498975" y="0"/>
                    <a:pt x="2534062" y="35087"/>
                    <a:pt x="2534062" y="78368"/>
                  </a:cubicBezTo>
                  <a:lnTo>
                    <a:pt x="2534062" y="391830"/>
                  </a:lnTo>
                  <a:cubicBezTo>
                    <a:pt x="2534062" y="435111"/>
                    <a:pt x="2498975" y="470198"/>
                    <a:pt x="2455694" y="470198"/>
                  </a:cubicBezTo>
                  <a:lnTo>
                    <a:pt x="78368" y="470198"/>
                  </a:lnTo>
                  <a:cubicBezTo>
                    <a:pt x="35087" y="470198"/>
                    <a:pt x="0" y="435111"/>
                    <a:pt x="0" y="391830"/>
                  </a:cubicBezTo>
                  <a:lnTo>
                    <a:pt x="0" y="78368"/>
                  </a:lnTo>
                  <a:close/>
                </a:path>
              </a:pathLst>
            </a:custGeom>
            <a:solidFill>
              <a:srgbClr val="BBF3C0"/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rgbClr r="0" g="0" b="0"/>
            </a:lnRef>
            <a:fillRef idx="2">
              <a:scrgbClr r="0" g="0" b="0"/>
            </a:fillRef>
            <a:effectRef idx="1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8673" tIns="68673" rIns="68673" bIns="68673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kern="1200" dirty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Implantación de exigentes protocolos higiénicos</a:t>
              </a:r>
            </a:p>
          </p:txBody>
        </p:sp>
        <p:sp>
          <p:nvSpPr>
            <p:cNvPr id="10" name="9 Forma libre"/>
            <p:cNvSpPr/>
            <p:nvPr/>
          </p:nvSpPr>
          <p:spPr>
            <a:xfrm>
              <a:off x="4199826" y="7245476"/>
              <a:ext cx="2484000" cy="290007"/>
            </a:xfrm>
            <a:custGeom>
              <a:avLst/>
              <a:gdLst>
                <a:gd name="connsiteX0" fmla="*/ 0 w 2534062"/>
                <a:gd name="connsiteY0" fmla="*/ 48335 h 290007"/>
                <a:gd name="connsiteX1" fmla="*/ 48335 w 2534062"/>
                <a:gd name="connsiteY1" fmla="*/ 0 h 290007"/>
                <a:gd name="connsiteX2" fmla="*/ 2485727 w 2534062"/>
                <a:gd name="connsiteY2" fmla="*/ 0 h 290007"/>
                <a:gd name="connsiteX3" fmla="*/ 2534062 w 2534062"/>
                <a:gd name="connsiteY3" fmla="*/ 48335 h 290007"/>
                <a:gd name="connsiteX4" fmla="*/ 2534062 w 2534062"/>
                <a:gd name="connsiteY4" fmla="*/ 241672 h 290007"/>
                <a:gd name="connsiteX5" fmla="*/ 2485727 w 2534062"/>
                <a:gd name="connsiteY5" fmla="*/ 290007 h 290007"/>
                <a:gd name="connsiteX6" fmla="*/ 48335 w 2534062"/>
                <a:gd name="connsiteY6" fmla="*/ 290007 h 290007"/>
                <a:gd name="connsiteX7" fmla="*/ 0 w 2534062"/>
                <a:gd name="connsiteY7" fmla="*/ 241672 h 290007"/>
                <a:gd name="connsiteX8" fmla="*/ 0 w 2534062"/>
                <a:gd name="connsiteY8" fmla="*/ 48335 h 290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34062" h="290007">
                  <a:moveTo>
                    <a:pt x="0" y="48335"/>
                  </a:moveTo>
                  <a:cubicBezTo>
                    <a:pt x="0" y="21640"/>
                    <a:pt x="21640" y="0"/>
                    <a:pt x="48335" y="0"/>
                  </a:cubicBezTo>
                  <a:lnTo>
                    <a:pt x="2485727" y="0"/>
                  </a:lnTo>
                  <a:cubicBezTo>
                    <a:pt x="2512422" y="0"/>
                    <a:pt x="2534062" y="21640"/>
                    <a:pt x="2534062" y="48335"/>
                  </a:cubicBezTo>
                  <a:lnTo>
                    <a:pt x="2534062" y="241672"/>
                  </a:lnTo>
                  <a:cubicBezTo>
                    <a:pt x="2534062" y="268367"/>
                    <a:pt x="2512422" y="290007"/>
                    <a:pt x="2485727" y="290007"/>
                  </a:cubicBezTo>
                  <a:lnTo>
                    <a:pt x="48335" y="290007"/>
                  </a:lnTo>
                  <a:cubicBezTo>
                    <a:pt x="21640" y="290007"/>
                    <a:pt x="0" y="268367"/>
                    <a:pt x="0" y="241672"/>
                  </a:cubicBezTo>
                  <a:lnTo>
                    <a:pt x="0" y="48335"/>
                  </a:lnTo>
                  <a:close/>
                </a:path>
              </a:pathLst>
            </a:custGeom>
            <a:solidFill>
              <a:srgbClr val="BBF3C0"/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59877" tIns="59877" rIns="59877" bIns="59877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Ampliar la gama de productos</a:t>
              </a:r>
              <a:endParaRPr lang="es-ES" sz="1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10 Forma libre"/>
            <p:cNvSpPr/>
            <p:nvPr/>
          </p:nvSpPr>
          <p:spPr>
            <a:xfrm>
              <a:off x="4204578" y="5927422"/>
              <a:ext cx="2484000" cy="444731"/>
            </a:xfrm>
            <a:custGeom>
              <a:avLst/>
              <a:gdLst>
                <a:gd name="connsiteX0" fmla="*/ 0 w 2534062"/>
                <a:gd name="connsiteY0" fmla="*/ 83480 h 500869"/>
                <a:gd name="connsiteX1" fmla="*/ 83480 w 2534062"/>
                <a:gd name="connsiteY1" fmla="*/ 0 h 500869"/>
                <a:gd name="connsiteX2" fmla="*/ 2450582 w 2534062"/>
                <a:gd name="connsiteY2" fmla="*/ 0 h 500869"/>
                <a:gd name="connsiteX3" fmla="*/ 2534062 w 2534062"/>
                <a:gd name="connsiteY3" fmla="*/ 83480 h 500869"/>
                <a:gd name="connsiteX4" fmla="*/ 2534062 w 2534062"/>
                <a:gd name="connsiteY4" fmla="*/ 417389 h 500869"/>
                <a:gd name="connsiteX5" fmla="*/ 2450582 w 2534062"/>
                <a:gd name="connsiteY5" fmla="*/ 500869 h 500869"/>
                <a:gd name="connsiteX6" fmla="*/ 83480 w 2534062"/>
                <a:gd name="connsiteY6" fmla="*/ 500869 h 500869"/>
                <a:gd name="connsiteX7" fmla="*/ 0 w 2534062"/>
                <a:gd name="connsiteY7" fmla="*/ 417389 h 500869"/>
                <a:gd name="connsiteX8" fmla="*/ 0 w 2534062"/>
                <a:gd name="connsiteY8" fmla="*/ 83480 h 500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34062" h="500869">
                  <a:moveTo>
                    <a:pt x="0" y="83480"/>
                  </a:moveTo>
                  <a:cubicBezTo>
                    <a:pt x="0" y="37375"/>
                    <a:pt x="37375" y="0"/>
                    <a:pt x="83480" y="0"/>
                  </a:cubicBezTo>
                  <a:lnTo>
                    <a:pt x="2450582" y="0"/>
                  </a:lnTo>
                  <a:cubicBezTo>
                    <a:pt x="2496687" y="0"/>
                    <a:pt x="2534062" y="37375"/>
                    <a:pt x="2534062" y="83480"/>
                  </a:cubicBezTo>
                  <a:lnTo>
                    <a:pt x="2534062" y="417389"/>
                  </a:lnTo>
                  <a:cubicBezTo>
                    <a:pt x="2534062" y="463494"/>
                    <a:pt x="2496687" y="500869"/>
                    <a:pt x="2450582" y="500869"/>
                  </a:cubicBezTo>
                  <a:lnTo>
                    <a:pt x="83480" y="500869"/>
                  </a:lnTo>
                  <a:cubicBezTo>
                    <a:pt x="37375" y="500869"/>
                    <a:pt x="0" y="463494"/>
                    <a:pt x="0" y="417389"/>
                  </a:cubicBezTo>
                  <a:lnTo>
                    <a:pt x="0" y="83480"/>
                  </a:lnTo>
                  <a:close/>
                </a:path>
              </a:pathLst>
            </a:custGeom>
            <a:solidFill>
              <a:srgbClr val="BBF3C0"/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rgbClr r="0" g="0" b="0"/>
            </a:lnRef>
            <a:fillRef idx="2">
              <a:scrgbClr r="0" g="0" b="0"/>
            </a:fillRef>
            <a:effectRef idx="1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0170" tIns="70170" rIns="70170" bIns="7017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kern="1200" dirty="0" smtClean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Aumenta el uso de tecnologías (comunicación, promoción y comercialización)</a:t>
              </a:r>
              <a:endParaRPr lang="es-ES" sz="1200" kern="1200" dirty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9" name="38 Forma libre"/>
          <p:cNvSpPr/>
          <p:nvPr/>
        </p:nvSpPr>
        <p:spPr>
          <a:xfrm>
            <a:off x="4254987" y="5784986"/>
            <a:ext cx="2484000" cy="520087"/>
          </a:xfrm>
          <a:custGeom>
            <a:avLst/>
            <a:gdLst>
              <a:gd name="connsiteX0" fmla="*/ 0 w 2534062"/>
              <a:gd name="connsiteY0" fmla="*/ 83480 h 500869"/>
              <a:gd name="connsiteX1" fmla="*/ 83480 w 2534062"/>
              <a:gd name="connsiteY1" fmla="*/ 0 h 500869"/>
              <a:gd name="connsiteX2" fmla="*/ 2450582 w 2534062"/>
              <a:gd name="connsiteY2" fmla="*/ 0 h 500869"/>
              <a:gd name="connsiteX3" fmla="*/ 2534062 w 2534062"/>
              <a:gd name="connsiteY3" fmla="*/ 83480 h 500869"/>
              <a:gd name="connsiteX4" fmla="*/ 2534062 w 2534062"/>
              <a:gd name="connsiteY4" fmla="*/ 417389 h 500869"/>
              <a:gd name="connsiteX5" fmla="*/ 2450582 w 2534062"/>
              <a:gd name="connsiteY5" fmla="*/ 500869 h 500869"/>
              <a:gd name="connsiteX6" fmla="*/ 83480 w 2534062"/>
              <a:gd name="connsiteY6" fmla="*/ 500869 h 500869"/>
              <a:gd name="connsiteX7" fmla="*/ 0 w 2534062"/>
              <a:gd name="connsiteY7" fmla="*/ 417389 h 500869"/>
              <a:gd name="connsiteX8" fmla="*/ 0 w 2534062"/>
              <a:gd name="connsiteY8" fmla="*/ 83480 h 50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34062" h="500869">
                <a:moveTo>
                  <a:pt x="0" y="83480"/>
                </a:moveTo>
                <a:cubicBezTo>
                  <a:pt x="0" y="37375"/>
                  <a:pt x="37375" y="0"/>
                  <a:pt x="83480" y="0"/>
                </a:cubicBezTo>
                <a:lnTo>
                  <a:pt x="2450582" y="0"/>
                </a:lnTo>
                <a:cubicBezTo>
                  <a:pt x="2496687" y="0"/>
                  <a:pt x="2534062" y="37375"/>
                  <a:pt x="2534062" y="83480"/>
                </a:cubicBezTo>
                <a:lnTo>
                  <a:pt x="2534062" y="417389"/>
                </a:lnTo>
                <a:cubicBezTo>
                  <a:pt x="2534062" y="463494"/>
                  <a:pt x="2496687" y="500869"/>
                  <a:pt x="2450582" y="500869"/>
                </a:cubicBezTo>
                <a:lnTo>
                  <a:pt x="83480" y="500869"/>
                </a:lnTo>
                <a:cubicBezTo>
                  <a:pt x="37375" y="500869"/>
                  <a:pt x="0" y="463494"/>
                  <a:pt x="0" y="417389"/>
                </a:cubicBezTo>
                <a:lnTo>
                  <a:pt x="0" y="83480"/>
                </a:lnTo>
                <a:close/>
              </a:path>
            </a:pathLst>
          </a:custGeom>
          <a:solidFill>
            <a:srgbClr val="BBF3C0"/>
          </a:solidFill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70170" tIns="70170" rIns="70170" bIns="7017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2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Búsqueda y diversificación de clientes y proveedores en otros mercados</a:t>
            </a:r>
            <a:endParaRPr lang="es-ES" sz="1200" kern="1200" dirty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6" name="15 Imagen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4" y="8625"/>
            <a:ext cx="522000" cy="576000"/>
          </a:xfrm>
          <a:prstGeom prst="rect">
            <a:avLst/>
          </a:prstGeom>
        </p:spPr>
      </p:pic>
      <p:pic>
        <p:nvPicPr>
          <p:cNvPr id="17" name="16 Imagen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06" y="22162"/>
            <a:ext cx="2133898" cy="514422"/>
          </a:xfrm>
          <a:prstGeom prst="rect">
            <a:avLst/>
          </a:prstGeom>
        </p:spPr>
      </p:pic>
      <p:pic>
        <p:nvPicPr>
          <p:cNvPr id="18" name="17 Imagen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050" y="10834"/>
            <a:ext cx="717473" cy="576000"/>
          </a:xfrm>
          <a:prstGeom prst="rect">
            <a:avLst/>
          </a:prstGeom>
        </p:spPr>
      </p:pic>
      <p:pic>
        <p:nvPicPr>
          <p:cNvPr id="20" name="19 Imagen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123" y="60676"/>
            <a:ext cx="1381318" cy="476316"/>
          </a:xfrm>
          <a:prstGeom prst="rect">
            <a:avLst/>
          </a:prstGeom>
        </p:spPr>
      </p:pic>
      <p:pic>
        <p:nvPicPr>
          <p:cNvPr id="12" name="11 Imagen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6" y="5141187"/>
            <a:ext cx="3996000" cy="182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00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585</TotalTime>
  <Words>252</Words>
  <Application>Microsoft Office PowerPoint</Application>
  <PresentationFormat>A4 (210 x 297 mm)</PresentationFormat>
  <Paragraphs>28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celiasamaberrocal@unex.es</dc:creator>
  <cp:lastModifiedBy>Usuario1</cp:lastModifiedBy>
  <cp:revision>70</cp:revision>
  <dcterms:created xsi:type="dcterms:W3CDTF">2020-10-20T10:11:47Z</dcterms:created>
  <dcterms:modified xsi:type="dcterms:W3CDTF">2020-10-26T17:35:43Z</dcterms:modified>
</cp:coreProperties>
</file>